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drawings/drawing3.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2.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sldIdLst>
    <p:sldId id="462" r:id="rId2"/>
    <p:sldId id="466" r:id="rId3"/>
    <p:sldId id="358" r:id="rId4"/>
    <p:sldId id="332" r:id="rId5"/>
    <p:sldId id="331" r:id="rId6"/>
    <p:sldId id="364" r:id="rId7"/>
    <p:sldId id="346" r:id="rId8"/>
    <p:sldId id="309" r:id="rId9"/>
    <p:sldId id="313" r:id="rId10"/>
    <p:sldId id="421" r:id="rId11"/>
    <p:sldId id="423" r:id="rId12"/>
    <p:sldId id="422" r:id="rId13"/>
    <p:sldId id="424" r:id="rId14"/>
    <p:sldId id="425" r:id="rId15"/>
    <p:sldId id="426" r:id="rId16"/>
    <p:sldId id="428" r:id="rId17"/>
    <p:sldId id="427" r:id="rId18"/>
    <p:sldId id="432" r:id="rId19"/>
    <p:sldId id="431" r:id="rId20"/>
    <p:sldId id="429" r:id="rId21"/>
    <p:sldId id="433" r:id="rId22"/>
    <p:sldId id="430" r:id="rId23"/>
    <p:sldId id="435" r:id="rId24"/>
    <p:sldId id="436" r:id="rId25"/>
    <p:sldId id="437" r:id="rId26"/>
    <p:sldId id="434" r:id="rId27"/>
    <p:sldId id="438" r:id="rId28"/>
    <p:sldId id="440" r:id="rId29"/>
    <p:sldId id="439" r:id="rId30"/>
    <p:sldId id="442" r:id="rId31"/>
    <p:sldId id="445" r:id="rId32"/>
    <p:sldId id="444" r:id="rId33"/>
    <p:sldId id="443" r:id="rId34"/>
    <p:sldId id="441" r:id="rId35"/>
    <p:sldId id="310" r:id="rId36"/>
    <p:sldId id="356" r:id="rId37"/>
    <p:sldId id="317" r:id="rId38"/>
    <p:sldId id="318" r:id="rId39"/>
    <p:sldId id="333" r:id="rId40"/>
    <p:sldId id="323" r:id="rId41"/>
    <p:sldId id="322" r:id="rId42"/>
    <p:sldId id="386" r:id="rId43"/>
    <p:sldId id="387" r:id="rId44"/>
    <p:sldId id="388" r:id="rId45"/>
    <p:sldId id="449" r:id="rId46"/>
    <p:sldId id="450" r:id="rId47"/>
    <p:sldId id="451" r:id="rId48"/>
    <p:sldId id="319" r:id="rId49"/>
    <p:sldId id="298" r:id="rId50"/>
    <p:sldId id="382" r:id="rId51"/>
    <p:sldId id="326" r:id="rId52"/>
    <p:sldId id="327" r:id="rId53"/>
    <p:sldId id="320" r:id="rId54"/>
    <p:sldId id="270" r:id="rId55"/>
    <p:sldId id="269" r:id="rId56"/>
    <p:sldId id="272" r:id="rId57"/>
    <p:sldId id="258" r:id="rId58"/>
    <p:sldId id="325" r:id="rId59"/>
    <p:sldId id="324" r:id="rId60"/>
    <p:sldId id="467" r:id="rId61"/>
    <p:sldId id="468" r:id="rId62"/>
    <p:sldId id="371" r:id="rId63"/>
    <p:sldId id="452" r:id="rId64"/>
    <p:sldId id="453" r:id="rId65"/>
    <p:sldId id="454" r:id="rId66"/>
    <p:sldId id="455" r:id="rId67"/>
    <p:sldId id="456" r:id="rId68"/>
    <p:sldId id="457" r:id="rId69"/>
    <p:sldId id="458" r:id="rId70"/>
    <p:sldId id="459" r:id="rId71"/>
    <p:sldId id="460" r:id="rId72"/>
    <p:sldId id="461" r:id="rId73"/>
    <p:sldId id="389" r:id="rId74"/>
  </p:sldIdLst>
  <p:sldSz cx="9144000" cy="6858000" type="screen4x3"/>
  <p:notesSz cx="6794500" cy="9931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6DE"/>
    <a:srgbClr val="006699"/>
    <a:srgbClr val="005477"/>
    <a:srgbClr val="31849B"/>
    <a:srgbClr val="83C5ED"/>
    <a:srgbClr val="1ADCCF"/>
    <a:srgbClr val="45FFDD"/>
    <a:srgbClr val="39FC96"/>
    <a:srgbClr val="96C230"/>
    <a:srgbClr val="C9D7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240" autoAdjust="0"/>
    <p:restoredTop sz="96612" autoAdjust="0"/>
  </p:normalViewPr>
  <p:slideViewPr>
    <p:cSldViewPr>
      <p:cViewPr varScale="1">
        <p:scale>
          <a:sx n="117" d="100"/>
          <a:sy n="117" d="100"/>
        </p:scale>
        <p:origin x="10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324"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gavassuti_c\Documenti\BT\2009\xls\Bt_totale.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Documents%20and%20Settings\gavassuti_c\Documenti\GM\pensioneGM68.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Documents%20and%20Settings\gavassuti_c\Documenti\BT\2009\Varianti\CASI_TIPO\casi_tipo_QB(consulta24.2.2012)\pro_quota%20zainetto_DEF\casi_tipo_QB(consulta24.2.2012)_def.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Srv-enpam\Bilanci\BILANCIO%20CONSUNTIVO%202012\Appunto%20per%20DG%20consuntivo%202012.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gavassuti_c\Documenti\BT\2009\Varianti\varianti_2.2.2012\xls\ENPAM_2009_BT(2.2.12)_val2_def.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gavassuti_c\Documenti\BT\2009\xls\Bt_total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gavassuti_c\Documenti\BT\2009\Varianti\varianti_7-12.3.2012\xls\ENPAM_2009_BT(9.3.12)_val7_DEF.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gavassuti_c\Documenti\BT\2009\xls\Bt_totale.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ocuments%20and%20Settings\gavassuti_c\Documenti\BT\2009\Varianti\varianti_7-12.3.2012\xls\ENPAM_2009_BT(9.3.12)_val7_DEF.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gavassuti_c\Documenti\BT\2009\xls\Bt_totale.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Documents%20and%20Settings\gavassuti_c\Documenti\BT\2009\Varianti\varianti_7-12.3.2012\xls\ENPAM_2009_BT(9.3.12)_val7_DEF.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Documents%20and%20Settings\gavassuti_c\Documenti\GM\pensioneGM65.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lineChart>
        <c:grouping val="standard"/>
        <c:varyColors val="0"/>
        <c:ser>
          <c:idx val="0"/>
          <c:order val="0"/>
          <c:spPr>
            <a:ln>
              <a:solidFill>
                <a:srgbClr val="FF3300"/>
              </a:solidFill>
            </a:ln>
          </c:spPr>
          <c:marker>
            <c:symbol val="none"/>
          </c:marker>
          <c:cat>
            <c:numRef>
              <c:f>'BT Totale'!$A$7:$A$56</c:f>
              <c:numCache>
                <c:formatCode>General</c:formatCode>
                <c:ptCount val="50"/>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numCache>
            </c:numRef>
          </c:cat>
          <c:val>
            <c:numRef>
              <c:f>'BT Totale'!$M$7:$M$56</c:f>
              <c:numCache>
                <c:formatCode>#,##0</c:formatCode>
                <c:ptCount val="50"/>
                <c:pt idx="0">
                  <c:v>868569.74</c:v>
                </c:pt>
                <c:pt idx="1">
                  <c:v>940866.13480000012</c:v>
                </c:pt>
                <c:pt idx="2">
                  <c:v>953994.45749600045</c:v>
                </c:pt>
                <c:pt idx="3">
                  <c:v>977072.34664595244</c:v>
                </c:pt>
                <c:pt idx="4">
                  <c:v>978250.79357883637</c:v>
                </c:pt>
                <c:pt idx="5">
                  <c:v>963899.80945041543</c:v>
                </c:pt>
                <c:pt idx="6">
                  <c:v>916280.80563942343</c:v>
                </c:pt>
                <c:pt idx="7">
                  <c:v>827400.42175221245</c:v>
                </c:pt>
                <c:pt idx="8">
                  <c:v>697042.43018725642</c:v>
                </c:pt>
                <c:pt idx="9">
                  <c:v>514378.27879100089</c:v>
                </c:pt>
                <c:pt idx="10">
                  <c:v>290871.84436682146</c:v>
                </c:pt>
                <c:pt idx="11">
                  <c:v>6718.2812541580024</c:v>
                </c:pt>
                <c:pt idx="12">
                  <c:v>-310687.35312075925</c:v>
                </c:pt>
                <c:pt idx="13">
                  <c:v>-660651.1001831739</c:v>
                </c:pt>
                <c:pt idx="14">
                  <c:v>-998392.12218683772</c:v>
                </c:pt>
                <c:pt idx="15">
                  <c:v>-1338910.9646305726</c:v>
                </c:pt>
                <c:pt idx="16">
                  <c:v>-1643313.1839231858</c:v>
                </c:pt>
                <c:pt idx="17">
                  <c:v>-1927232.4476016494</c:v>
                </c:pt>
                <c:pt idx="18">
                  <c:v>-2189277.0965536647</c:v>
                </c:pt>
                <c:pt idx="19">
                  <c:v>-2445978.6384847467</c:v>
                </c:pt>
                <c:pt idx="20">
                  <c:v>-2675127.2112544514</c:v>
                </c:pt>
                <c:pt idx="21">
                  <c:v>-2851012.7554795267</c:v>
                </c:pt>
                <c:pt idx="22">
                  <c:v>-3003071.0105891307</c:v>
                </c:pt>
                <c:pt idx="23">
                  <c:v>-3107968.4308009087</c:v>
                </c:pt>
                <c:pt idx="24">
                  <c:v>-3181794.7994169323</c:v>
                </c:pt>
                <c:pt idx="25">
                  <c:v>-3232176.6954051857</c:v>
                </c:pt>
                <c:pt idx="26">
                  <c:v>-3239403.2293133764</c:v>
                </c:pt>
                <c:pt idx="27">
                  <c:v>-3232220.2938996437</c:v>
                </c:pt>
                <c:pt idx="28">
                  <c:v>-3212978.6997776367</c:v>
                </c:pt>
                <c:pt idx="29">
                  <c:v>-3179009.2737731892</c:v>
                </c:pt>
                <c:pt idx="30">
                  <c:v>-3132653.4592486457</c:v>
                </c:pt>
                <c:pt idx="31">
                  <c:v>-3061883.5284336247</c:v>
                </c:pt>
                <c:pt idx="32">
                  <c:v>-2981722.1990022967</c:v>
                </c:pt>
                <c:pt idx="33">
                  <c:v>-2876753.6429823446</c:v>
                </c:pt>
                <c:pt idx="34">
                  <c:v>-2743176.7158419867</c:v>
                </c:pt>
                <c:pt idx="35">
                  <c:v>-2607342.2501588287</c:v>
                </c:pt>
                <c:pt idx="36">
                  <c:v>-2451371.0951620047</c:v>
                </c:pt>
                <c:pt idx="37">
                  <c:v>-2297858.5170652457</c:v>
                </c:pt>
                <c:pt idx="38">
                  <c:v>-2154427.687406553</c:v>
                </c:pt>
                <c:pt idx="39">
                  <c:v>-2022006.2411546847</c:v>
                </c:pt>
                <c:pt idx="40">
                  <c:v>-2158491.3659776445</c:v>
                </c:pt>
                <c:pt idx="41">
                  <c:v>-2229205.193297334</c:v>
                </c:pt>
                <c:pt idx="42">
                  <c:v>-2404972.2971632667</c:v>
                </c:pt>
                <c:pt idx="43">
                  <c:v>-2666453.7431065482</c:v>
                </c:pt>
                <c:pt idx="44">
                  <c:v>-3014198.8179686647</c:v>
                </c:pt>
                <c:pt idx="45">
                  <c:v>-3443511.7943280512</c:v>
                </c:pt>
                <c:pt idx="46">
                  <c:v>-3971126.0302146077</c:v>
                </c:pt>
                <c:pt idx="47">
                  <c:v>-4589995.5508188996</c:v>
                </c:pt>
                <c:pt idx="48">
                  <c:v>-5297021.4618352819</c:v>
                </c:pt>
                <c:pt idx="49">
                  <c:v>-6091727.8910719873</c:v>
                </c:pt>
              </c:numCache>
            </c:numRef>
          </c:val>
          <c:smooth val="0"/>
        </c:ser>
        <c:dLbls>
          <c:showLegendKey val="0"/>
          <c:showVal val="0"/>
          <c:showCatName val="0"/>
          <c:showSerName val="0"/>
          <c:showPercent val="0"/>
          <c:showBubbleSize val="0"/>
        </c:dLbls>
        <c:smooth val="0"/>
        <c:axId val="363000008"/>
        <c:axId val="289416104"/>
      </c:lineChart>
      <c:catAx>
        <c:axId val="363000008"/>
        <c:scaling>
          <c:orientation val="minMax"/>
        </c:scaling>
        <c:delete val="0"/>
        <c:axPos val="b"/>
        <c:numFmt formatCode="General" sourceLinked="1"/>
        <c:majorTickMark val="out"/>
        <c:minorTickMark val="none"/>
        <c:tickLblPos val="nextTo"/>
        <c:txPr>
          <a:bodyPr/>
          <a:lstStyle/>
          <a:p>
            <a:pPr>
              <a:defRPr>
                <a:solidFill>
                  <a:schemeClr val="bg1">
                    <a:lumMod val="95000"/>
                  </a:schemeClr>
                </a:solidFill>
              </a:defRPr>
            </a:pPr>
            <a:endParaRPr lang="it-IT"/>
          </a:p>
        </c:txPr>
        <c:crossAx val="289416104"/>
        <c:crosses val="autoZero"/>
        <c:auto val="1"/>
        <c:lblAlgn val="ctr"/>
        <c:lblOffset val="100"/>
        <c:noMultiLvlLbl val="0"/>
      </c:catAx>
      <c:valAx>
        <c:axId val="289416104"/>
        <c:scaling>
          <c:orientation val="minMax"/>
          <c:max val="5000000"/>
        </c:scaling>
        <c:delete val="0"/>
        <c:axPos val="l"/>
        <c:majorGridlines/>
        <c:numFmt formatCode="#,##0" sourceLinked="1"/>
        <c:majorTickMark val="out"/>
        <c:minorTickMark val="none"/>
        <c:tickLblPos val="nextTo"/>
        <c:txPr>
          <a:bodyPr/>
          <a:lstStyle/>
          <a:p>
            <a:pPr>
              <a:defRPr>
                <a:solidFill>
                  <a:schemeClr val="bg1">
                    <a:lumMod val="95000"/>
                  </a:schemeClr>
                </a:solidFill>
                <a:latin typeface="+mn-lt"/>
              </a:defRPr>
            </a:pPr>
            <a:endParaRPr lang="it-IT"/>
          </a:p>
        </c:txPr>
        <c:crossAx val="363000008"/>
        <c:crosses val="autoZero"/>
        <c:crossBetween val="between"/>
      </c:valAx>
    </c:plotArea>
    <c:plotVisOnly val="1"/>
    <c:dispBlanksAs val="gap"/>
    <c:showDLblsOverMax val="0"/>
  </c:chart>
  <c:spPr>
    <a:ln w="25400">
      <a:solidFill>
        <a:schemeClr val="tx2">
          <a:lumMod val="60000"/>
          <a:lumOff val="40000"/>
        </a:schemeClr>
      </a:solidFill>
    </a:ln>
  </c:spPr>
  <c:txPr>
    <a:bodyPr/>
    <a:lstStyle/>
    <a:p>
      <a:pPr>
        <a:defRPr sz="1050" b="1">
          <a:solidFill>
            <a:schemeClr val="accent5">
              <a:lumMod val="40000"/>
              <a:lumOff val="60000"/>
            </a:schemeClr>
          </a:solidFill>
          <a:latin typeface="Comic Sans MS" pitchFamily="66" charset="0"/>
        </a:defRPr>
      </a:pPr>
      <a:endParaRPr lang="it-IT"/>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risultati!$A$2</c:f>
              <c:strCache>
                <c:ptCount val="1"/>
                <c:pt idx="0">
                  <c:v>Scenario 1. Calcolo Quota B a normativa vigente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risultati!$B$2:$B$3</c:f>
              <c:strCache>
                <c:ptCount val="2"/>
                <c:pt idx="0">
                  <c:v>Senza riscatto </c:v>
                </c:pt>
                <c:pt idx="1">
                  <c:v>Con riscatto</c:v>
                </c:pt>
              </c:strCache>
            </c:strRef>
          </c:cat>
          <c:val>
            <c:numRef>
              <c:f>risultati!$D$2:$D$3</c:f>
              <c:numCache>
                <c:formatCode>#,##0</c:formatCode>
                <c:ptCount val="2"/>
                <c:pt idx="0">
                  <c:v>1894</c:v>
                </c:pt>
                <c:pt idx="1">
                  <c:v>3111</c:v>
                </c:pt>
              </c:numCache>
            </c:numRef>
          </c:val>
        </c:ser>
        <c:ser>
          <c:idx val="1"/>
          <c:order val="1"/>
          <c:tx>
            <c:strRef>
              <c:f>risultati!$A$4</c:f>
              <c:strCache>
                <c:ptCount val="1"/>
                <c:pt idx="0">
                  <c:v>Scenario 2. Calcolo Quota B con riforma dal 2013 in poi</c:v>
                </c:pt>
              </c:strCache>
            </c:strRef>
          </c:tx>
          <c:invertIfNegative val="0"/>
          <c:dLbls>
            <c:dLbl>
              <c:idx val="0"/>
              <c:layout>
                <c:manualLayout>
                  <c:x val="7.4626865671641824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412935323383085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risultati!$D$4:$D$5</c:f>
              <c:numCache>
                <c:formatCode>#,##0</c:formatCode>
                <c:ptCount val="2"/>
                <c:pt idx="0">
                  <c:v>1810</c:v>
                </c:pt>
                <c:pt idx="1">
                  <c:v>3020</c:v>
                </c:pt>
              </c:numCache>
            </c:numRef>
          </c:val>
        </c:ser>
        <c:ser>
          <c:idx val="2"/>
          <c:order val="2"/>
          <c:tx>
            <c:strRef>
              <c:f>risultati!$A$6</c:f>
              <c:strCache>
                <c:ptCount val="1"/>
                <c:pt idx="0">
                  <c:v>Scenario 3. Calcolo contributivo</c:v>
                </c:pt>
              </c:strCache>
            </c:strRef>
          </c:tx>
          <c:invertIfNegative val="0"/>
          <c:dLbls>
            <c:dLbl>
              <c:idx val="0"/>
              <c:layout>
                <c:manualLayout>
                  <c:x val="1.7412935323383085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9900497512438556E-2"/>
                  <c:y val="-9.259259259259758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risultati!$D$6:$D$7</c:f>
              <c:numCache>
                <c:formatCode>#,##0</c:formatCode>
                <c:ptCount val="2"/>
                <c:pt idx="0">
                  <c:v>1455</c:v>
                </c:pt>
                <c:pt idx="1">
                  <c:v>2309</c:v>
                </c:pt>
              </c:numCache>
            </c:numRef>
          </c:val>
        </c:ser>
        <c:dLbls>
          <c:showLegendKey val="0"/>
          <c:showVal val="0"/>
          <c:showCatName val="0"/>
          <c:showSerName val="0"/>
          <c:showPercent val="0"/>
          <c:showBubbleSize val="0"/>
        </c:dLbls>
        <c:gapWidth val="150"/>
        <c:shape val="cylinder"/>
        <c:axId val="423236488"/>
        <c:axId val="423239624"/>
        <c:axId val="0"/>
      </c:bar3DChart>
      <c:catAx>
        <c:axId val="423236488"/>
        <c:scaling>
          <c:orientation val="minMax"/>
        </c:scaling>
        <c:delete val="0"/>
        <c:axPos val="b"/>
        <c:numFmt formatCode="General" sourceLinked="1"/>
        <c:majorTickMark val="out"/>
        <c:minorTickMark val="none"/>
        <c:tickLblPos val="nextTo"/>
        <c:crossAx val="423239624"/>
        <c:crosses val="autoZero"/>
        <c:auto val="1"/>
        <c:lblAlgn val="ctr"/>
        <c:lblOffset val="100"/>
        <c:noMultiLvlLbl val="0"/>
      </c:catAx>
      <c:valAx>
        <c:axId val="423239624"/>
        <c:scaling>
          <c:orientation val="minMax"/>
        </c:scaling>
        <c:delete val="0"/>
        <c:axPos val="l"/>
        <c:majorGridlines/>
        <c:numFmt formatCode="#,##0" sourceLinked="1"/>
        <c:majorTickMark val="out"/>
        <c:minorTickMark val="none"/>
        <c:tickLblPos val="nextTo"/>
        <c:crossAx val="423236488"/>
        <c:crosses val="autoZero"/>
        <c:crossBetween val="between"/>
      </c:valAx>
    </c:plotArea>
    <c:legend>
      <c:legendPos val="r"/>
      <c:overlay val="0"/>
    </c:legend>
    <c:plotVisOnly val="1"/>
    <c:dispBlanksAs val="gap"/>
    <c:showDLblsOverMax val="0"/>
  </c:chart>
  <c:txPr>
    <a:bodyPr/>
    <a:lstStyle/>
    <a:p>
      <a:pPr>
        <a:defRPr sz="1400">
          <a:solidFill>
            <a:schemeClr val="bg1"/>
          </a:solidFill>
          <a:latin typeface="+mn-lt"/>
        </a:defRPr>
      </a:pPr>
      <a:endParaRPr lang="it-IT"/>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2"/>
          <c:order val="0"/>
          <c:tx>
            <c:strRef>
              <c:f>Risultati!$A$3</c:f>
              <c:strCache>
                <c:ptCount val="1"/>
                <c:pt idx="0">
                  <c:v>VIGENTE</c:v>
                </c:pt>
              </c:strCache>
            </c:strRef>
          </c:tx>
          <c:spPr>
            <a:solidFill>
              <a:schemeClr val="accent2"/>
            </a:solidFill>
          </c:spPr>
          <c:invertIfNegative val="0"/>
          <c:val>
            <c:numRef>
              <c:f>Risultati!$B$3:$E$3</c:f>
              <c:numCache>
                <c:formatCode>#,##0</c:formatCode>
                <c:ptCount val="4"/>
                <c:pt idx="0">
                  <c:v>31202.62134421942</c:v>
                </c:pt>
                <c:pt idx="1">
                  <c:v>34049.271611616976</c:v>
                </c:pt>
                <c:pt idx="2">
                  <c:v>37714.548658200212</c:v>
                </c:pt>
                <c:pt idx="3">
                  <c:v>38560.352182413539</c:v>
                </c:pt>
              </c:numCache>
            </c:numRef>
          </c:val>
        </c:ser>
        <c:ser>
          <c:idx val="5"/>
          <c:order val="1"/>
          <c:tx>
            <c:strRef>
              <c:f>Risultati!$A$6</c:f>
              <c:strCache>
                <c:ptCount val="1"/>
                <c:pt idx="0">
                  <c:v>RIFORMA</c:v>
                </c:pt>
              </c:strCache>
            </c:strRef>
          </c:tx>
          <c:spPr>
            <a:solidFill>
              <a:srgbClr val="92D050"/>
            </a:solidFill>
          </c:spPr>
          <c:invertIfNegative val="0"/>
          <c:val>
            <c:numRef>
              <c:f>Risultati!$B$6:$E$6</c:f>
              <c:numCache>
                <c:formatCode>#,##0</c:formatCode>
                <c:ptCount val="4"/>
                <c:pt idx="0">
                  <c:v>29802.823938784823</c:v>
                </c:pt>
                <c:pt idx="1">
                  <c:v>29441.099513804897</c:v>
                </c:pt>
                <c:pt idx="2">
                  <c:v>31252.019387127952</c:v>
                </c:pt>
                <c:pt idx="3">
                  <c:v>29525.840766510883</c:v>
                </c:pt>
              </c:numCache>
            </c:numRef>
          </c:val>
        </c:ser>
        <c:ser>
          <c:idx val="3"/>
          <c:order val="2"/>
          <c:tx>
            <c:strRef>
              <c:f>Risultati!$A$7</c:f>
              <c:strCache>
                <c:ptCount val="1"/>
                <c:pt idx="0">
                  <c:v>CONTRIBUTIVO PRO-QUOTA</c:v>
                </c:pt>
              </c:strCache>
            </c:strRef>
          </c:tx>
          <c:invertIfNegative val="0"/>
          <c:cat>
            <c:strRef>
              <c:f>Risultati!$B$1:$E$1</c:f>
              <c:strCache>
                <c:ptCount val="4"/>
                <c:pt idx="0">
                  <c:v>Caso 1 - 60 anni e 60000 euro di reddito nel 2013 </c:v>
                </c:pt>
                <c:pt idx="1">
                  <c:v>Caso 2 - 50 anni e 45000 euro di reddito nel 2013 </c:v>
                </c:pt>
                <c:pt idx="2">
                  <c:v>Caso 3 - 40 anni e 30000 euro di reddito nel 2013 </c:v>
                </c:pt>
                <c:pt idx="3">
                  <c:v>Caso 4 - 30 anni e 10000 euro di reddito nel 2013 </c:v>
                </c:pt>
              </c:strCache>
            </c:strRef>
          </c:cat>
          <c:val>
            <c:numRef>
              <c:f>Risultati!$B$7:$E$7</c:f>
              <c:numCache>
                <c:formatCode>#,##0</c:formatCode>
                <c:ptCount val="4"/>
                <c:pt idx="0">
                  <c:v>26278.544359144609</c:v>
                </c:pt>
                <c:pt idx="1">
                  <c:v>24048.915190925709</c:v>
                </c:pt>
                <c:pt idx="2">
                  <c:v>23840.144948255496</c:v>
                </c:pt>
                <c:pt idx="3">
                  <c:v>23172.447551461599</c:v>
                </c:pt>
              </c:numCache>
            </c:numRef>
          </c:val>
        </c:ser>
        <c:ser>
          <c:idx val="4"/>
          <c:order val="3"/>
          <c:tx>
            <c:strRef>
              <c:f>Risultati!$A$8</c:f>
              <c:strCache>
                <c:ptCount val="1"/>
                <c:pt idx="0">
                  <c:v>CONTRIBUTIVO TOTALE</c:v>
                </c:pt>
              </c:strCache>
            </c:strRef>
          </c:tx>
          <c:invertIfNegative val="0"/>
          <c:cat>
            <c:strRef>
              <c:f>Risultati!$B$1:$E$1</c:f>
              <c:strCache>
                <c:ptCount val="4"/>
                <c:pt idx="0">
                  <c:v>Caso 1 - 60 anni e 60000 euro di reddito nel 2013 </c:v>
                </c:pt>
                <c:pt idx="1">
                  <c:v>Caso 2 - 50 anni e 45000 euro di reddito nel 2013 </c:v>
                </c:pt>
                <c:pt idx="2">
                  <c:v>Caso 3 - 40 anni e 30000 euro di reddito nel 2013 </c:v>
                </c:pt>
                <c:pt idx="3">
                  <c:v>Caso 4 - 30 anni e 10000 euro di reddito nel 2013 </c:v>
                </c:pt>
              </c:strCache>
            </c:strRef>
          </c:cat>
          <c:val>
            <c:numRef>
              <c:f>Risultati!$B$8:$E$8</c:f>
              <c:numCache>
                <c:formatCode>#,##0</c:formatCode>
                <c:ptCount val="4"/>
                <c:pt idx="0">
                  <c:v>18548.082704998509</c:v>
                </c:pt>
                <c:pt idx="1">
                  <c:v>20478.716708321499</c:v>
                </c:pt>
                <c:pt idx="2">
                  <c:v>22878.695866013946</c:v>
                </c:pt>
                <c:pt idx="3">
                  <c:v>23172.447551461599</c:v>
                </c:pt>
              </c:numCache>
            </c:numRef>
          </c:val>
        </c:ser>
        <c:dLbls>
          <c:showLegendKey val="0"/>
          <c:showVal val="0"/>
          <c:showCatName val="0"/>
          <c:showSerName val="0"/>
          <c:showPercent val="0"/>
          <c:showBubbleSize val="0"/>
        </c:dLbls>
        <c:gapWidth val="150"/>
        <c:shape val="cylinder"/>
        <c:axId val="423238056"/>
        <c:axId val="423235704"/>
        <c:axId val="0"/>
      </c:bar3DChart>
      <c:catAx>
        <c:axId val="423238056"/>
        <c:scaling>
          <c:orientation val="minMax"/>
        </c:scaling>
        <c:delete val="0"/>
        <c:axPos val="b"/>
        <c:majorTickMark val="out"/>
        <c:minorTickMark val="none"/>
        <c:tickLblPos val="nextTo"/>
        <c:crossAx val="423235704"/>
        <c:crosses val="autoZero"/>
        <c:auto val="1"/>
        <c:lblAlgn val="ctr"/>
        <c:lblOffset val="100"/>
        <c:noMultiLvlLbl val="0"/>
      </c:catAx>
      <c:valAx>
        <c:axId val="423235704"/>
        <c:scaling>
          <c:orientation val="minMax"/>
        </c:scaling>
        <c:delete val="0"/>
        <c:axPos val="l"/>
        <c:majorGridlines/>
        <c:numFmt formatCode="#,##0" sourceLinked="1"/>
        <c:majorTickMark val="out"/>
        <c:minorTickMark val="none"/>
        <c:tickLblPos val="nextTo"/>
        <c:crossAx val="423238056"/>
        <c:crosses val="autoZero"/>
        <c:crossBetween val="between"/>
      </c:valAx>
    </c:plotArea>
    <c:legend>
      <c:legendPos val="b"/>
      <c:overlay val="0"/>
    </c:legend>
    <c:plotVisOnly val="1"/>
    <c:dispBlanksAs val="gap"/>
    <c:showDLblsOverMax val="0"/>
  </c:chart>
  <c:txPr>
    <a:bodyPr/>
    <a:lstStyle/>
    <a:p>
      <a:pPr>
        <a:defRPr>
          <a:solidFill>
            <a:schemeClr val="bg1"/>
          </a:solidFill>
        </a:defRPr>
      </a:pPr>
      <a:endParaRPr lang="it-IT"/>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5.6811136070832109E-2"/>
          <c:y val="8.8042570582244267E-2"/>
          <c:w val="0.84371130196944599"/>
          <c:h val="0.81880632460672298"/>
        </c:manualLayout>
      </c:layout>
      <c:pie3DChart>
        <c:varyColors val="1"/>
        <c:ser>
          <c:idx val="0"/>
          <c:order val="0"/>
          <c:explosion val="29"/>
          <c:dPt>
            <c:idx val="0"/>
            <c:bubble3D val="0"/>
            <c:explosion val="3"/>
            <c:spPr>
              <a:solidFill>
                <a:srgbClr val="FFC000"/>
              </a:solidFill>
            </c:spPr>
          </c:dPt>
          <c:dPt>
            <c:idx val="1"/>
            <c:bubble3D val="0"/>
            <c:explosion val="5"/>
            <c:spPr>
              <a:solidFill>
                <a:srgbClr val="00B0F0"/>
              </a:solidFill>
            </c:spPr>
          </c:dPt>
          <c:dPt>
            <c:idx val="2"/>
            <c:bubble3D val="0"/>
            <c:explosion val="0"/>
            <c:spPr>
              <a:solidFill>
                <a:srgbClr val="FFFF00"/>
              </a:solidFill>
            </c:spPr>
          </c:dPt>
          <c:dPt>
            <c:idx val="3"/>
            <c:bubble3D val="0"/>
            <c:explosion val="0"/>
          </c:dPt>
          <c:dPt>
            <c:idx val="4"/>
            <c:bubble3D val="0"/>
            <c:explosion val="12"/>
          </c:dPt>
          <c:dPt>
            <c:idx val="5"/>
            <c:bubble3D val="0"/>
            <c:explosion val="7"/>
          </c:dPt>
          <c:dPt>
            <c:idx val="6"/>
            <c:bubble3D val="0"/>
            <c:explosion val="0"/>
            <c:spPr>
              <a:solidFill>
                <a:srgbClr val="99FF66"/>
              </a:solidFill>
            </c:spPr>
          </c:dPt>
          <c:dPt>
            <c:idx val="7"/>
            <c:bubble3D val="0"/>
            <c:explosion val="15"/>
            <c:spPr>
              <a:solidFill>
                <a:srgbClr val="0000FF"/>
              </a:solidFill>
            </c:spPr>
          </c:dPt>
          <c:dPt>
            <c:idx val="8"/>
            <c:bubble3D val="0"/>
            <c:explosion val="4"/>
            <c:spPr>
              <a:solidFill>
                <a:srgbClr val="EF1DD6"/>
              </a:solidFill>
            </c:spPr>
          </c:dPt>
          <c:dPt>
            <c:idx val="9"/>
            <c:bubble3D val="0"/>
            <c:explosion val="0"/>
            <c:spPr>
              <a:solidFill>
                <a:schemeClr val="tx2">
                  <a:lumMod val="75000"/>
                </a:schemeClr>
              </a:solidFill>
            </c:spPr>
          </c:dPt>
          <c:dLbls>
            <c:dLbl>
              <c:idx val="0"/>
              <c:layout>
                <c:manualLayout>
                  <c:x val="0.108471995314287"/>
                  <c:y val="-7.1778346019280515E-2"/>
                </c:manualLayout>
              </c:layout>
              <c:spPr>
                <a:ln w="0" cap="sq">
                  <a:noFill/>
                </a:ln>
              </c:spPr>
              <c:txPr>
                <a:bodyPr/>
                <a:lstStyle/>
                <a:p>
                  <a:pPr algn="ctr" rtl="0">
                    <a:defRPr lang="en-US" sz="1100" b="1" i="0" u="none" strike="noStrike" kern="1200" baseline="0" dirty="0">
                      <a:solidFill>
                        <a:schemeClr val="tx1"/>
                      </a:solidFill>
                      <a:effectLst/>
                      <a:latin typeface="+mn-lt"/>
                      <a:ea typeface="+mn-ea"/>
                      <a:cs typeface="+mn-cs"/>
                    </a:defRPr>
                  </a:pPr>
                  <a:endParaRPr lang="it-IT"/>
                </a:p>
              </c:txPr>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1.8251072427784901E-2"/>
                  <c:y val="-4.2939552621213607E-2"/>
                </c:manualLayout>
              </c:layout>
              <c:spPr>
                <a:ln w="0" cap="sq">
                  <a:noFill/>
                </a:ln>
              </c:spPr>
              <c:txPr>
                <a:bodyPr/>
                <a:lstStyle/>
                <a:p>
                  <a:pPr algn="ctr" rtl="0">
                    <a:defRPr lang="it-IT" sz="1100" b="1" i="0" u="none" strike="noStrike" kern="1200" baseline="0" dirty="0">
                      <a:solidFill>
                        <a:schemeClr val="tx1"/>
                      </a:solidFill>
                      <a:effectLst/>
                      <a:latin typeface="+mn-lt"/>
                      <a:ea typeface="+mn-ea"/>
                      <a:cs typeface="+mn-cs"/>
                    </a:defRPr>
                  </a:pPr>
                  <a:endParaRPr lang="it-IT"/>
                </a:p>
              </c:txPr>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1.4619829185139103E-2"/>
                  <c:y val="5.8811734434580924E-2"/>
                </c:manualLayout>
              </c:layout>
              <c:spPr>
                <a:ln w="0" cap="sq">
                  <a:noFill/>
                </a:ln>
              </c:spPr>
              <c:txPr>
                <a:bodyPr/>
                <a:lstStyle/>
                <a:p>
                  <a:pPr algn="ctr" rtl="0">
                    <a:defRPr lang="it-IT" sz="1100" b="1" i="0" u="none" strike="noStrike" kern="1200" baseline="0" dirty="0">
                      <a:solidFill>
                        <a:schemeClr val="tx1"/>
                      </a:solidFill>
                      <a:effectLst/>
                      <a:latin typeface="+mn-lt"/>
                      <a:ea typeface="+mn-ea"/>
                      <a:cs typeface="+mn-cs"/>
                    </a:defRPr>
                  </a:pPr>
                  <a:endParaRPr lang="it-IT"/>
                </a:p>
              </c:txPr>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2.5743677326786406E-2"/>
                  <c:y val="-1.4125560820873998E-2"/>
                </c:manualLayout>
              </c:layout>
              <c:spPr>
                <a:ln w="0" cap="sq">
                  <a:noFill/>
                </a:ln>
              </c:spPr>
              <c:txPr>
                <a:bodyPr/>
                <a:lstStyle/>
                <a:p>
                  <a:pPr algn="ctr" rtl="0">
                    <a:defRPr lang="it-IT" sz="1100" b="1" i="0" u="none" strike="noStrike" kern="1200" baseline="0" dirty="0">
                      <a:solidFill>
                        <a:schemeClr val="tx1"/>
                      </a:solidFill>
                      <a:effectLst/>
                      <a:latin typeface="+mn-lt"/>
                      <a:ea typeface="+mn-ea"/>
                      <a:cs typeface="+mn-cs"/>
                    </a:defRPr>
                  </a:pPr>
                  <a:endParaRPr lang="it-IT"/>
                </a:p>
              </c:txPr>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4.5357386904685423E-2"/>
                  <c:y val="2.5088077199386806E-2"/>
                </c:manualLayout>
              </c:layout>
              <c:spPr>
                <a:ln w="0" cap="sq">
                  <a:noFill/>
                </a:ln>
              </c:spPr>
              <c:txPr>
                <a:bodyPr/>
                <a:lstStyle/>
                <a:p>
                  <a:pPr algn="ctr" rtl="0">
                    <a:defRPr lang="it-IT" sz="1100" b="1" i="0" u="none" strike="noStrike" kern="1200" baseline="0" dirty="0">
                      <a:solidFill>
                        <a:schemeClr val="tx1"/>
                      </a:solidFill>
                      <a:effectLst/>
                      <a:latin typeface="+mn-lt"/>
                      <a:ea typeface="+mn-ea"/>
                      <a:cs typeface="+mn-cs"/>
                    </a:defRPr>
                  </a:pPr>
                  <a:endParaRPr lang="it-IT"/>
                </a:p>
              </c:txPr>
              <c:showLegendKey val="0"/>
              <c:showVal val="1"/>
              <c:showCatName val="1"/>
              <c:showSerName val="0"/>
              <c:showPercent val="0"/>
              <c:showBubbleSize val="0"/>
              <c:separator>
</c:separator>
              <c:extLst>
                <c:ext xmlns:c15="http://schemas.microsoft.com/office/drawing/2012/chart" uri="{CE6537A1-D6FC-4f65-9D91-7224C49458BB}"/>
              </c:extLst>
            </c:dLbl>
            <c:dLbl>
              <c:idx val="5"/>
              <c:layout>
                <c:manualLayout>
                  <c:x val="-6.9900707464135431E-2"/>
                  <c:y val="7.4235851773666997E-2"/>
                </c:manualLayout>
              </c:layout>
              <c:spPr>
                <a:ln w="0" cap="sq">
                  <a:noFill/>
                </a:ln>
              </c:spPr>
              <c:txPr>
                <a:bodyPr/>
                <a:lstStyle/>
                <a:p>
                  <a:pPr algn="ctr" rtl="0">
                    <a:defRPr lang="en-US" sz="1100" b="1" i="0" u="none" strike="noStrike" kern="1200" baseline="0" dirty="0">
                      <a:solidFill>
                        <a:schemeClr val="tx1"/>
                      </a:solidFill>
                      <a:effectLst/>
                      <a:latin typeface="+mn-lt"/>
                      <a:ea typeface="+mn-ea"/>
                      <a:cs typeface="+mn-cs"/>
                    </a:defRPr>
                  </a:pPr>
                  <a:endParaRPr lang="it-IT"/>
                </a:p>
              </c:txPr>
              <c:showLegendKey val="0"/>
              <c:showVal val="1"/>
              <c:showCatName val="1"/>
              <c:showSerName val="0"/>
              <c:showPercent val="0"/>
              <c:showBubbleSize val="0"/>
              <c:separator>
</c:separator>
              <c:extLst>
                <c:ext xmlns:c15="http://schemas.microsoft.com/office/drawing/2012/chart" uri="{CE6537A1-D6FC-4f65-9D91-7224C49458BB}"/>
              </c:extLst>
            </c:dLbl>
            <c:dLbl>
              <c:idx val="6"/>
              <c:layout>
                <c:manualLayout>
                  <c:x val="-4.3333058587987007E-2"/>
                  <c:y val="0.10188496346388402"/>
                </c:manualLayout>
              </c:layout>
              <c:spPr>
                <a:ln w="0" cap="sq">
                  <a:noFill/>
                </a:ln>
              </c:spPr>
              <c:txPr>
                <a:bodyPr/>
                <a:lstStyle/>
                <a:p>
                  <a:pPr algn="ctr" rtl="0">
                    <a:defRPr lang="it-IT" sz="1100" b="1" i="0" u="none" strike="noStrike" kern="1200" baseline="0" dirty="0">
                      <a:solidFill>
                        <a:schemeClr val="tx1"/>
                      </a:solidFill>
                      <a:effectLst/>
                      <a:latin typeface="+mn-lt"/>
                      <a:ea typeface="+mn-ea"/>
                      <a:cs typeface="+mn-cs"/>
                    </a:defRPr>
                  </a:pPr>
                  <a:endParaRPr lang="it-IT"/>
                </a:p>
              </c:txPr>
              <c:showLegendKey val="0"/>
              <c:showVal val="1"/>
              <c:showCatName val="1"/>
              <c:showSerName val="0"/>
              <c:showPercent val="0"/>
              <c:showBubbleSize val="0"/>
              <c:separator>
</c:separator>
              <c:extLst>
                <c:ext xmlns:c15="http://schemas.microsoft.com/office/drawing/2012/chart" uri="{CE6537A1-D6FC-4f65-9D91-7224C49458BB}"/>
              </c:extLst>
            </c:dLbl>
            <c:dLbl>
              <c:idx val="7"/>
              <c:layout>
                <c:manualLayout>
                  <c:x val="1.6081812103653007E-2"/>
                  <c:y val="-0.20786807567766241"/>
                </c:manualLayout>
              </c:layout>
              <c:tx>
                <c:rich>
                  <a:bodyPr/>
                  <a:lstStyle/>
                  <a:p>
                    <a:r>
                      <a:rPr lang="it-IT" dirty="0">
                        <a:solidFill>
                          <a:schemeClr val="tx1"/>
                        </a:solidFill>
                        <a:effectLst/>
                      </a:rPr>
                      <a:t>Sussidi a superstiti di medici deceduti prima del 1°gennaio 1958
 24.440 </a:t>
                    </a:r>
                  </a:p>
                </c:rich>
              </c:tx>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0.14332331997387487"/>
                  <c:y val="-0.1250360010876754"/>
                </c:manualLayout>
              </c:layout>
              <c:spPr>
                <a:ln w="0" cap="sq">
                  <a:noFill/>
                </a:ln>
              </c:spPr>
              <c:txPr>
                <a:bodyPr/>
                <a:lstStyle/>
                <a:p>
                  <a:pPr algn="ctr" rtl="0">
                    <a:defRPr lang="it-IT" sz="1100" b="1" i="0" u="none" strike="noStrike" kern="1200" baseline="0" dirty="0">
                      <a:solidFill>
                        <a:schemeClr val="tx1"/>
                      </a:solidFill>
                      <a:effectLst/>
                      <a:latin typeface="+mn-lt"/>
                      <a:ea typeface="+mn-ea"/>
                      <a:cs typeface="+mn-cs"/>
                    </a:defRPr>
                  </a:pPr>
                  <a:endParaRPr lang="it-IT"/>
                </a:p>
              </c:txPr>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0.18253363251413576"/>
                  <c:y val="-3.9438533864059606E-2"/>
                </c:manualLayout>
              </c:layout>
              <c:spPr>
                <a:ln w="0" cap="sq">
                  <a:noFill/>
                </a:ln>
              </c:spPr>
              <c:txPr>
                <a:bodyPr/>
                <a:lstStyle/>
                <a:p>
                  <a:pPr algn="ctr" rtl="0">
                    <a:defRPr lang="it-IT" sz="1100" b="1" i="0" u="none" strike="noStrike" kern="1200" baseline="0" dirty="0">
                      <a:solidFill>
                        <a:schemeClr val="tx1"/>
                      </a:solidFill>
                      <a:effectLst/>
                      <a:latin typeface="+mn-lt"/>
                      <a:ea typeface="+mn-ea"/>
                      <a:cs typeface="+mn-cs"/>
                    </a:defRPr>
                  </a:pPr>
                  <a:endParaRPr lang="it-IT"/>
                </a:p>
              </c:txPr>
              <c:showLegendKey val="0"/>
              <c:showVal val="1"/>
              <c:showCatName val="1"/>
              <c:showSerName val="0"/>
              <c:showPercent val="0"/>
              <c:showBubbleSize val="0"/>
              <c:separator>
</c:separator>
              <c:extLst>
                <c:ext xmlns:c15="http://schemas.microsoft.com/office/drawing/2012/chart" uri="{CE6537A1-D6FC-4f65-9D91-7224C49458BB}"/>
              </c:extLst>
            </c:dLbl>
            <c:spPr>
              <a:ln w="0" cap="sq">
                <a:noFill/>
              </a:ln>
            </c:spPr>
            <c:txPr>
              <a:bodyPr/>
              <a:lstStyle/>
              <a:p>
                <a:pPr>
                  <a:defRPr sz="1100" b="1">
                    <a:solidFill>
                      <a:schemeClr val="bg1"/>
                    </a:solidFill>
                    <a:effectLst>
                      <a:outerShdw blurRad="38100" dist="38100" dir="2700000" algn="tl">
                        <a:srgbClr val="000000">
                          <a:alpha val="43137"/>
                        </a:srgbClr>
                      </a:outerShdw>
                    </a:effectLst>
                  </a:defRPr>
                </a:pPr>
                <a:endParaRPr lang="it-IT"/>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'[Appunto per DG consuntivo 2012.xlsx]Foglio4'!$A$2:$A$11</c:f>
              <c:strCache>
                <c:ptCount val="10"/>
                <c:pt idx="0">
                  <c:v>Sussidi Straordinari</c:v>
                </c:pt>
                <c:pt idx="1">
                  <c:v>Sussidi Integrativi a invalidi</c:v>
                </c:pt>
                <c:pt idx="2">
                  <c:v>Contributi per l' Ospitalità in Case di Riposo</c:v>
                </c:pt>
                <c:pt idx="3">
                  <c:v>Sussidi per Calamità Naturali "Quota A"</c:v>
                </c:pt>
                <c:pt idx="4">
                  <c:v>Sussidi di Studio per Orfani – ONAOSI</c:v>
                </c:pt>
                <c:pt idx="5">
                  <c:v>Borse di studio</c:v>
                </c:pt>
                <c:pt idx="6">
                  <c:v>Sussidi di assistenza domiciliare</c:v>
                </c:pt>
                <c:pt idx="7">
                  <c:v>Sussidi a superstiti di medici deceduti prima del 1°gennaio 1958</c:v>
                </c:pt>
                <c:pt idx="8">
                  <c:v>Prestazioni assistenziali "Quota B"</c:v>
                </c:pt>
                <c:pt idx="9">
                  <c:v>Sussidi per Calamità Naturali "Quota B"</c:v>
                </c:pt>
              </c:strCache>
            </c:strRef>
          </c:cat>
          <c:val>
            <c:numRef>
              <c:f>'[Appunto per DG consuntivo 2012.xlsx]Foglio4'!$B$2:$B$11</c:f>
              <c:numCache>
                <c:formatCode>_(* #,##0_);_(* \(#,##0\);_(* "-"_);_(@_)</c:formatCode>
                <c:ptCount val="10"/>
                <c:pt idx="0">
                  <c:v>1237441</c:v>
                </c:pt>
                <c:pt idx="1">
                  <c:v>57996</c:v>
                </c:pt>
                <c:pt idx="2">
                  <c:v>402575</c:v>
                </c:pt>
                <c:pt idx="3">
                  <c:v>959654</c:v>
                </c:pt>
                <c:pt idx="4">
                  <c:v>59234</c:v>
                </c:pt>
                <c:pt idx="5">
                  <c:v>255155</c:v>
                </c:pt>
                <c:pt idx="6">
                  <c:v>1761852</c:v>
                </c:pt>
                <c:pt idx="7">
                  <c:v>24440</c:v>
                </c:pt>
                <c:pt idx="8">
                  <c:v>1310254</c:v>
                </c:pt>
                <c:pt idx="9">
                  <c:v>183020</c:v>
                </c:pt>
              </c:numCache>
            </c:numRef>
          </c:val>
        </c:ser>
        <c:ser>
          <c:idx val="1"/>
          <c:order val="1"/>
          <c:tx>
            <c:strRef>
              <c:f>'[Appunto per DG consuntivo 2012.xlsx]Foglio4'!$A$2:$A$11</c:f>
              <c:strCache>
                <c:ptCount val="1"/>
                <c:pt idx="0">
                  <c:v>Sussidi Straordinari Sussidi Integrativi a invalidi Contributi per l' Ospitalità in Case di Riposo Sussidi per Calamità Naturali "Quota A" Sussidi di Studio per Orfani – ONAOSI Borse di studio Sussidi di assistenza domiciliare Sussidi a superstiti di medi</c:v>
                </c:pt>
              </c:strCache>
            </c:strRef>
          </c:tx>
          <c:explosion val="25"/>
          <c:val>
            <c:numRef>
              <c:f>'[Appunto per DG consuntivo 2012.xlsx]Foglio4'!$B$2:$B$11</c:f>
              <c:numCache>
                <c:formatCode>_(* #,##0_);_(* \(#,##0\);_(* "-"_);_(@_)</c:formatCode>
                <c:ptCount val="10"/>
                <c:pt idx="0">
                  <c:v>1237441</c:v>
                </c:pt>
                <c:pt idx="1">
                  <c:v>57996</c:v>
                </c:pt>
                <c:pt idx="2">
                  <c:v>402575</c:v>
                </c:pt>
                <c:pt idx="3">
                  <c:v>959654</c:v>
                </c:pt>
                <c:pt idx="4">
                  <c:v>59234</c:v>
                </c:pt>
                <c:pt idx="5">
                  <c:v>255155</c:v>
                </c:pt>
                <c:pt idx="6">
                  <c:v>1761852</c:v>
                </c:pt>
                <c:pt idx="7">
                  <c:v>24440</c:v>
                </c:pt>
                <c:pt idx="8">
                  <c:v>1310254</c:v>
                </c:pt>
                <c:pt idx="9">
                  <c:v>183020</c:v>
                </c:pt>
              </c:numCache>
            </c:numRef>
          </c:val>
        </c:ser>
        <c:dLbls>
          <c:showLegendKey val="0"/>
          <c:showVal val="0"/>
          <c:showCatName val="0"/>
          <c:showSerName val="0"/>
          <c:showPercent val="0"/>
          <c:showBubbleSize val="0"/>
          <c:showLeaderLines val="0"/>
        </c:dLbls>
      </c:pie3DChart>
    </c:plotArea>
    <c:plotVisOnly val="1"/>
    <c:dispBlanksAs val="zero"/>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1"/>
  <mc:AlternateContent xmlns:mc="http://schemas.openxmlformats.org/markup-compatibility/2006">
    <mc:Choice xmlns:c14="http://schemas.microsoft.com/office/drawing/2007/8/2/chart" Requires="c14">
      <c14:style val="105"/>
    </mc:Choice>
    <mc:Fallback>
      <c:style val="5"/>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2682056440754208"/>
          <c:y val="1.815327155955667E-2"/>
          <c:w val="0.84927588605289583"/>
          <c:h val="0.80330935900459255"/>
        </c:manualLayout>
      </c:layout>
      <c:lineChart>
        <c:grouping val="standard"/>
        <c:varyColors val="0"/>
        <c:ser>
          <c:idx val="0"/>
          <c:order val="0"/>
          <c:tx>
            <c:v>Patrimonio</c:v>
          </c:tx>
          <c:spPr>
            <a:ln>
              <a:solidFill>
                <a:srgbClr val="FFFF00"/>
              </a:solidFill>
            </a:ln>
          </c:spPr>
          <c:marker>
            <c:symbol val="none"/>
          </c:marker>
          <c:cat>
            <c:numRef>
              <c:f>'BT TUTTI'!$A$9:$A$58</c:f>
              <c:numCache>
                <c:formatCode>General</c:formatCode>
                <c:ptCount val="50"/>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numCache>
            </c:numRef>
          </c:cat>
          <c:val>
            <c:numRef>
              <c:f>'BT TUTTI'!$O$9:$O$58</c:f>
              <c:numCache>
                <c:formatCode>#,##0</c:formatCode>
                <c:ptCount val="50"/>
                <c:pt idx="0">
                  <c:v>11168615.98</c:v>
                </c:pt>
                <c:pt idx="1">
                  <c:v>12119852.299600001</c:v>
                </c:pt>
                <c:pt idx="2">
                  <c:v>13089892.345592001</c:v>
                </c:pt>
                <c:pt idx="3">
                  <c:v>14170786.192503829</c:v>
                </c:pt>
                <c:pt idx="4">
                  <c:v>15291635.916353919</c:v>
                </c:pt>
                <c:pt idx="5">
                  <c:v>16529336.634680998</c:v>
                </c:pt>
                <c:pt idx="6">
                  <c:v>17909721.367374618</c:v>
                </c:pt>
                <c:pt idx="7">
                  <c:v>19427520.794722121</c:v>
                </c:pt>
                <c:pt idx="8">
                  <c:v>21077342.210616548</c:v>
                </c:pt>
                <c:pt idx="9">
                  <c:v>22774430.054828882</c:v>
                </c:pt>
                <c:pt idx="10">
                  <c:v>24475566.65592546</c:v>
                </c:pt>
                <c:pt idx="11">
                  <c:v>26129668.989042941</c:v>
                </c:pt>
                <c:pt idx="12">
                  <c:v>27703613.368824851</c:v>
                </c:pt>
                <c:pt idx="13">
                  <c:v>29164703.636201359</c:v>
                </c:pt>
                <c:pt idx="14">
                  <c:v>30476654.708925381</c:v>
                </c:pt>
                <c:pt idx="15">
                  <c:v>31564379.803103879</c:v>
                </c:pt>
                <c:pt idx="16">
                  <c:v>32425885.399165958</c:v>
                </c:pt>
                <c:pt idx="17">
                  <c:v>33101682.107149281</c:v>
                </c:pt>
                <c:pt idx="18">
                  <c:v>33628384.749292813</c:v>
                </c:pt>
                <c:pt idx="19">
                  <c:v>34057426.444278106</c:v>
                </c:pt>
                <c:pt idx="20">
                  <c:v>34420221.973163672</c:v>
                </c:pt>
                <c:pt idx="21">
                  <c:v>34702639.412626684</c:v>
                </c:pt>
                <c:pt idx="22">
                  <c:v>34953735.200879477</c:v>
                </c:pt>
                <c:pt idx="23">
                  <c:v>35222261.904897071</c:v>
                </c:pt>
                <c:pt idx="24">
                  <c:v>35539116.142995007</c:v>
                </c:pt>
                <c:pt idx="25">
                  <c:v>35949101.465854913</c:v>
                </c:pt>
                <c:pt idx="26">
                  <c:v>36501267.495172001</c:v>
                </c:pt>
                <c:pt idx="27">
                  <c:v>37234259.845075436</c:v>
                </c:pt>
                <c:pt idx="28">
                  <c:v>38173621.041976951</c:v>
                </c:pt>
                <c:pt idx="29">
                  <c:v>39342994.462816484</c:v>
                </c:pt>
                <c:pt idx="30">
                  <c:v>40748813.352070503</c:v>
                </c:pt>
                <c:pt idx="31">
                  <c:v>42396917.619114302</c:v>
                </c:pt>
                <c:pt idx="32">
                  <c:v>44283807.971496567</c:v>
                </c:pt>
                <c:pt idx="33">
                  <c:v>46425984.130926497</c:v>
                </c:pt>
                <c:pt idx="34">
                  <c:v>48854258.813545026</c:v>
                </c:pt>
                <c:pt idx="35">
                  <c:v>51602918.989815928</c:v>
                </c:pt>
                <c:pt idx="36">
                  <c:v>54712133.369612247</c:v>
                </c:pt>
                <c:pt idx="37">
                  <c:v>58158212.037004493</c:v>
                </c:pt>
                <c:pt idx="38">
                  <c:v>61960712.277744591</c:v>
                </c:pt>
                <c:pt idx="39">
                  <c:v>66097273.523299813</c:v>
                </c:pt>
                <c:pt idx="40">
                  <c:v>70389948.993769422</c:v>
                </c:pt>
                <c:pt idx="41">
                  <c:v>74931282.97364077</c:v>
                </c:pt>
                <c:pt idx="42">
                  <c:v>79659842.633113593</c:v>
                </c:pt>
                <c:pt idx="43">
                  <c:v>84462900.485775903</c:v>
                </c:pt>
                <c:pt idx="44">
                  <c:v>89302003.495491385</c:v>
                </c:pt>
                <c:pt idx="45">
                  <c:v>94120574.565401196</c:v>
                </c:pt>
                <c:pt idx="46">
                  <c:v>98870051.05670917</c:v>
                </c:pt>
                <c:pt idx="47">
                  <c:v>103471878.07784157</c:v>
                </c:pt>
                <c:pt idx="48">
                  <c:v>107856713.63940027</c:v>
                </c:pt>
                <c:pt idx="49">
                  <c:v>111911464.91219193</c:v>
                </c:pt>
              </c:numCache>
            </c:numRef>
          </c:val>
          <c:smooth val="0"/>
        </c:ser>
        <c:ser>
          <c:idx val="1"/>
          <c:order val="1"/>
          <c:tx>
            <c:v>Riserva legale</c:v>
          </c:tx>
          <c:spPr>
            <a:ln>
              <a:solidFill>
                <a:srgbClr val="00B050"/>
              </a:solidFill>
            </a:ln>
          </c:spPr>
          <c:marker>
            <c:symbol val="none"/>
          </c:marker>
          <c:cat>
            <c:numRef>
              <c:f>'BT TUTTI'!$A$9:$A$58</c:f>
              <c:numCache>
                <c:formatCode>General</c:formatCode>
                <c:ptCount val="50"/>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numCache>
            </c:numRef>
          </c:cat>
          <c:val>
            <c:numRef>
              <c:f>'BT TUTTI'!$R$9:$R$58</c:f>
              <c:numCache>
                <c:formatCode>#,##0</c:formatCode>
                <c:ptCount val="50"/>
                <c:pt idx="0">
                  <c:v>5241730</c:v>
                </c:pt>
                <c:pt idx="1">
                  <c:v>5304185</c:v>
                </c:pt>
                <c:pt idx="2">
                  <c:v>5502685</c:v>
                </c:pt>
                <c:pt idx="3">
                  <c:v>5748185</c:v>
                </c:pt>
                <c:pt idx="4">
                  <c:v>6018615</c:v>
                </c:pt>
                <c:pt idx="5">
                  <c:v>6314555</c:v>
                </c:pt>
                <c:pt idx="6">
                  <c:v>6652130</c:v>
                </c:pt>
                <c:pt idx="7">
                  <c:v>7055585</c:v>
                </c:pt>
                <c:pt idx="8">
                  <c:v>7548515</c:v>
                </c:pt>
                <c:pt idx="9">
                  <c:v>8377540</c:v>
                </c:pt>
                <c:pt idx="10">
                  <c:v>9463285</c:v>
                </c:pt>
                <c:pt idx="11">
                  <c:v>10790985</c:v>
                </c:pt>
                <c:pt idx="12">
                  <c:v>12317070</c:v>
                </c:pt>
                <c:pt idx="13">
                  <c:v>14019680</c:v>
                </c:pt>
                <c:pt idx="14">
                  <c:v>15842400</c:v>
                </c:pt>
                <c:pt idx="15">
                  <c:v>17694130</c:v>
                </c:pt>
                <c:pt idx="16">
                  <c:v>19542890</c:v>
                </c:pt>
                <c:pt idx="17">
                  <c:v>21225880</c:v>
                </c:pt>
                <c:pt idx="18">
                  <c:v>22774235</c:v>
                </c:pt>
                <c:pt idx="19">
                  <c:v>24142060</c:v>
                </c:pt>
                <c:pt idx="20">
                  <c:v>25381955</c:v>
                </c:pt>
                <c:pt idx="21">
                  <c:v>26633640</c:v>
                </c:pt>
                <c:pt idx="22">
                  <c:v>27701350</c:v>
                </c:pt>
                <c:pt idx="23">
                  <c:v>28624005</c:v>
                </c:pt>
                <c:pt idx="24">
                  <c:v>29430320</c:v>
                </c:pt>
                <c:pt idx="25">
                  <c:v>30059235</c:v>
                </c:pt>
                <c:pt idx="26">
                  <c:v>30502855</c:v>
                </c:pt>
                <c:pt idx="27">
                  <c:v>30787200</c:v>
                </c:pt>
                <c:pt idx="28">
                  <c:v>30960565</c:v>
                </c:pt>
                <c:pt idx="29">
                  <c:v>31027565</c:v>
                </c:pt>
                <c:pt idx="30">
                  <c:v>31067100</c:v>
                </c:pt>
                <c:pt idx="31">
                  <c:v>31093260</c:v>
                </c:pt>
                <c:pt idx="32">
                  <c:v>31132535</c:v>
                </c:pt>
                <c:pt idx="33">
                  <c:v>31118005</c:v>
                </c:pt>
                <c:pt idx="34">
                  <c:v>31003205</c:v>
                </c:pt>
                <c:pt idx="35">
                  <c:v>30773150</c:v>
                </c:pt>
                <c:pt idx="36">
                  <c:v>30383840</c:v>
                </c:pt>
                <c:pt idx="37">
                  <c:v>30065805</c:v>
                </c:pt>
                <c:pt idx="38">
                  <c:v>29675615</c:v>
                </c:pt>
                <c:pt idx="39">
                  <c:v>29311060</c:v>
                </c:pt>
                <c:pt idx="40">
                  <c:v>29485420</c:v>
                </c:pt>
                <c:pt idx="41">
                  <c:v>29547565</c:v>
                </c:pt>
                <c:pt idx="42">
                  <c:v>29758880</c:v>
                </c:pt>
                <c:pt idx="43">
                  <c:v>30341825</c:v>
                </c:pt>
                <c:pt idx="44">
                  <c:v>31184375</c:v>
                </c:pt>
                <c:pt idx="45">
                  <c:v>32284130</c:v>
                </c:pt>
                <c:pt idx="46">
                  <c:v>33588890</c:v>
                </c:pt>
                <c:pt idx="47">
                  <c:v>35212795</c:v>
                </c:pt>
                <c:pt idx="48">
                  <c:v>37128675</c:v>
                </c:pt>
                <c:pt idx="49">
                  <c:v>39442145</c:v>
                </c:pt>
              </c:numCache>
            </c:numRef>
          </c:val>
          <c:smooth val="0"/>
        </c:ser>
        <c:dLbls>
          <c:showLegendKey val="0"/>
          <c:showVal val="0"/>
          <c:showCatName val="0"/>
          <c:showSerName val="0"/>
          <c:showPercent val="0"/>
          <c:showBubbleSize val="0"/>
        </c:dLbls>
        <c:smooth val="0"/>
        <c:axId val="422637704"/>
        <c:axId val="422638880"/>
      </c:lineChart>
      <c:catAx>
        <c:axId val="422637704"/>
        <c:scaling>
          <c:orientation val="minMax"/>
        </c:scaling>
        <c:delete val="0"/>
        <c:axPos val="b"/>
        <c:numFmt formatCode="General" sourceLinked="1"/>
        <c:majorTickMark val="out"/>
        <c:minorTickMark val="none"/>
        <c:tickLblPos val="nextTo"/>
        <c:txPr>
          <a:bodyPr/>
          <a:lstStyle/>
          <a:p>
            <a:pPr>
              <a:defRPr>
                <a:solidFill>
                  <a:schemeClr val="bg1">
                    <a:lumMod val="95000"/>
                  </a:schemeClr>
                </a:solidFill>
                <a:latin typeface="+mn-lt"/>
              </a:defRPr>
            </a:pPr>
            <a:endParaRPr lang="it-IT"/>
          </a:p>
        </c:txPr>
        <c:crossAx val="422638880"/>
        <c:crosses val="autoZero"/>
        <c:auto val="1"/>
        <c:lblAlgn val="ctr"/>
        <c:lblOffset val="100"/>
        <c:noMultiLvlLbl val="0"/>
      </c:catAx>
      <c:valAx>
        <c:axId val="422638880"/>
        <c:scaling>
          <c:orientation val="minMax"/>
        </c:scaling>
        <c:delete val="0"/>
        <c:axPos val="l"/>
        <c:majorGridlines/>
        <c:numFmt formatCode="#,##0" sourceLinked="1"/>
        <c:majorTickMark val="out"/>
        <c:minorTickMark val="none"/>
        <c:tickLblPos val="nextTo"/>
        <c:txPr>
          <a:bodyPr/>
          <a:lstStyle/>
          <a:p>
            <a:pPr>
              <a:defRPr>
                <a:solidFill>
                  <a:schemeClr val="bg1">
                    <a:lumMod val="95000"/>
                  </a:schemeClr>
                </a:solidFill>
                <a:latin typeface="+mn-lt"/>
              </a:defRPr>
            </a:pPr>
            <a:endParaRPr lang="it-IT"/>
          </a:p>
        </c:txPr>
        <c:crossAx val="422637704"/>
        <c:crosses val="autoZero"/>
        <c:crossBetween val="between"/>
      </c:valAx>
    </c:plotArea>
    <c:legend>
      <c:legendPos val="b"/>
      <c:overlay val="0"/>
    </c:legend>
    <c:plotVisOnly val="1"/>
    <c:dispBlanksAs val="gap"/>
    <c:showDLblsOverMax val="0"/>
  </c:chart>
  <c:spPr>
    <a:ln w="25400">
      <a:solidFill>
        <a:srgbClr val="10C7E0"/>
      </a:solidFill>
    </a:ln>
  </c:spPr>
  <c:txPr>
    <a:bodyPr/>
    <a:lstStyle/>
    <a:p>
      <a:pPr>
        <a:defRPr sz="1100" b="1">
          <a:latin typeface="Bodoni MT" pitchFamily="18" charset="0"/>
        </a:defRPr>
      </a:pPr>
      <a:endParaRPr lang="it-I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lineChart>
        <c:grouping val="standard"/>
        <c:varyColors val="0"/>
        <c:ser>
          <c:idx val="0"/>
          <c:order val="0"/>
          <c:spPr>
            <a:ln w="38100">
              <a:solidFill>
                <a:srgbClr val="C00000"/>
              </a:solidFill>
            </a:ln>
          </c:spPr>
          <c:marker>
            <c:symbol val="none"/>
          </c:marker>
          <c:cat>
            <c:numRef>
              <c:f>'Bil QA x rel'!$A$9:$A$58</c:f>
              <c:numCache>
                <c:formatCode>General</c:formatCode>
                <c:ptCount val="50"/>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numCache>
            </c:numRef>
          </c:cat>
          <c:val>
            <c:numRef>
              <c:f>'Bil QA x rel'!$M$9:$M$58</c:f>
              <c:numCache>
                <c:formatCode>#,##0</c:formatCode>
                <c:ptCount val="50"/>
                <c:pt idx="0">
                  <c:v>193087</c:v>
                </c:pt>
                <c:pt idx="1">
                  <c:v>206675</c:v>
                </c:pt>
                <c:pt idx="2">
                  <c:v>201784</c:v>
                </c:pt>
                <c:pt idx="3">
                  <c:v>191615</c:v>
                </c:pt>
                <c:pt idx="4">
                  <c:v>175570</c:v>
                </c:pt>
                <c:pt idx="5">
                  <c:v>152085</c:v>
                </c:pt>
                <c:pt idx="6">
                  <c:v>117512</c:v>
                </c:pt>
                <c:pt idx="7">
                  <c:v>71632</c:v>
                </c:pt>
                <c:pt idx="8">
                  <c:v>15206</c:v>
                </c:pt>
                <c:pt idx="9">
                  <c:v>-48743</c:v>
                </c:pt>
                <c:pt idx="10">
                  <c:v>-116015</c:v>
                </c:pt>
                <c:pt idx="11">
                  <c:v>-192998</c:v>
                </c:pt>
                <c:pt idx="12">
                  <c:v>-271360</c:v>
                </c:pt>
                <c:pt idx="13">
                  <c:v>-344339</c:v>
                </c:pt>
                <c:pt idx="14">
                  <c:v>-413464</c:v>
                </c:pt>
                <c:pt idx="15">
                  <c:v>-474260</c:v>
                </c:pt>
                <c:pt idx="16">
                  <c:v>-527962</c:v>
                </c:pt>
                <c:pt idx="17">
                  <c:v>-576617</c:v>
                </c:pt>
                <c:pt idx="18">
                  <c:v>-622723</c:v>
                </c:pt>
                <c:pt idx="19">
                  <c:v>-669704</c:v>
                </c:pt>
                <c:pt idx="20">
                  <c:v>-711433</c:v>
                </c:pt>
                <c:pt idx="21">
                  <c:v>-746924</c:v>
                </c:pt>
                <c:pt idx="22">
                  <c:v>-775698</c:v>
                </c:pt>
                <c:pt idx="23">
                  <c:v>-799663</c:v>
                </c:pt>
                <c:pt idx="24">
                  <c:v>-819527</c:v>
                </c:pt>
                <c:pt idx="25">
                  <c:v>-839470</c:v>
                </c:pt>
                <c:pt idx="26">
                  <c:v>-858483</c:v>
                </c:pt>
                <c:pt idx="27">
                  <c:v>-882883</c:v>
                </c:pt>
                <c:pt idx="28">
                  <c:v>-912345</c:v>
                </c:pt>
                <c:pt idx="29">
                  <c:v>-944439</c:v>
                </c:pt>
                <c:pt idx="30">
                  <c:v>-976981</c:v>
                </c:pt>
                <c:pt idx="31">
                  <c:v>-1008969</c:v>
                </c:pt>
                <c:pt idx="32">
                  <c:v>-1041740</c:v>
                </c:pt>
                <c:pt idx="33">
                  <c:v>-1075213</c:v>
                </c:pt>
                <c:pt idx="34">
                  <c:v>-1107825</c:v>
                </c:pt>
                <c:pt idx="35">
                  <c:v>-1141419</c:v>
                </c:pt>
                <c:pt idx="36">
                  <c:v>-1178250</c:v>
                </c:pt>
                <c:pt idx="37">
                  <c:v>-1213530</c:v>
                </c:pt>
                <c:pt idx="38">
                  <c:v>-1242428</c:v>
                </c:pt>
                <c:pt idx="39">
                  <c:v>-1272196</c:v>
                </c:pt>
                <c:pt idx="40">
                  <c:v>-1324325</c:v>
                </c:pt>
                <c:pt idx="41">
                  <c:v>-1396062</c:v>
                </c:pt>
                <c:pt idx="42">
                  <c:v>-1484404</c:v>
                </c:pt>
                <c:pt idx="43">
                  <c:v>-1588704</c:v>
                </c:pt>
                <c:pt idx="44">
                  <c:v>-1709161</c:v>
                </c:pt>
                <c:pt idx="45">
                  <c:v>-1846953</c:v>
                </c:pt>
                <c:pt idx="46">
                  <c:v>-2001456</c:v>
                </c:pt>
                <c:pt idx="47">
                  <c:v>-2169948</c:v>
                </c:pt>
                <c:pt idx="48">
                  <c:v>-2346404</c:v>
                </c:pt>
                <c:pt idx="49">
                  <c:v>-2524416</c:v>
                </c:pt>
              </c:numCache>
            </c:numRef>
          </c:val>
          <c:smooth val="0"/>
        </c:ser>
        <c:dLbls>
          <c:showLegendKey val="0"/>
          <c:showVal val="0"/>
          <c:showCatName val="0"/>
          <c:showSerName val="0"/>
          <c:showPercent val="0"/>
          <c:showBubbleSize val="0"/>
        </c:dLbls>
        <c:smooth val="0"/>
        <c:axId val="422639272"/>
        <c:axId val="422640840"/>
      </c:lineChart>
      <c:catAx>
        <c:axId val="422639272"/>
        <c:scaling>
          <c:orientation val="minMax"/>
        </c:scaling>
        <c:delete val="0"/>
        <c:axPos val="b"/>
        <c:numFmt formatCode="General" sourceLinked="1"/>
        <c:majorTickMark val="out"/>
        <c:minorTickMark val="none"/>
        <c:tickLblPos val="nextTo"/>
        <c:crossAx val="422640840"/>
        <c:crosses val="autoZero"/>
        <c:auto val="1"/>
        <c:lblAlgn val="ctr"/>
        <c:lblOffset val="100"/>
        <c:noMultiLvlLbl val="0"/>
      </c:catAx>
      <c:valAx>
        <c:axId val="422640840"/>
        <c:scaling>
          <c:orientation val="minMax"/>
          <c:max val="6000000"/>
          <c:min val="-7000000"/>
        </c:scaling>
        <c:delete val="0"/>
        <c:axPos val="l"/>
        <c:majorGridlines/>
        <c:numFmt formatCode="#,##0" sourceLinked="1"/>
        <c:majorTickMark val="out"/>
        <c:minorTickMark val="none"/>
        <c:tickLblPos val="nextTo"/>
        <c:crossAx val="422639272"/>
        <c:crosses val="autoZero"/>
        <c:crossBetween val="between"/>
      </c:valAx>
    </c:plotArea>
    <c:plotVisOnly val="1"/>
    <c:dispBlanksAs val="gap"/>
    <c:showDLblsOverMax val="0"/>
  </c:chart>
  <c:txPr>
    <a:bodyPr/>
    <a:lstStyle/>
    <a:p>
      <a:pPr>
        <a:defRPr sz="1200" b="1">
          <a:solidFill>
            <a:schemeClr val="bg1"/>
          </a:solidFill>
          <a:latin typeface="+mn-lt"/>
        </a:defRPr>
      </a:pPr>
      <a:endParaRPr lang="it-IT"/>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7465507436570427"/>
          <c:y val="5.13585977626181E-2"/>
          <c:w val="0.71182675743176815"/>
          <c:h val="0.7862623891753201"/>
        </c:manualLayout>
      </c:layout>
      <c:lineChart>
        <c:grouping val="standard"/>
        <c:varyColors val="0"/>
        <c:ser>
          <c:idx val="1"/>
          <c:order val="0"/>
          <c:cat>
            <c:numRef>
              <c:f>'Bil QA x rel'!$A$9:$A$58</c:f>
              <c:numCache>
                <c:formatCode>General</c:formatCode>
                <c:ptCount val="50"/>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numCache>
            </c:numRef>
          </c:cat>
          <c:val>
            <c:numRef>
              <c:f>'Bil QA x rel'!$M$9:$M$58</c:f>
            </c:numRef>
          </c:val>
          <c:smooth val="0"/>
        </c:ser>
        <c:ser>
          <c:idx val="2"/>
          <c:order val="1"/>
          <c:tx>
            <c:v>Saldo corrente</c:v>
          </c:tx>
          <c:spPr>
            <a:ln w="38100">
              <a:solidFill>
                <a:srgbClr val="FFC000"/>
              </a:solidFill>
            </a:ln>
          </c:spPr>
          <c:marker>
            <c:symbol val="none"/>
          </c:marker>
          <c:cat>
            <c:numRef>
              <c:f>'Bil QA x rel'!$A$9:$A$58</c:f>
              <c:numCache>
                <c:formatCode>General</c:formatCode>
                <c:ptCount val="50"/>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numCache>
            </c:numRef>
          </c:cat>
          <c:val>
            <c:numRef>
              <c:f>'Bil QA x rel'!$N$9:$N$58</c:f>
              <c:numCache>
                <c:formatCode>#,##0</c:formatCode>
                <c:ptCount val="50"/>
                <c:pt idx="0">
                  <c:v>193455</c:v>
                </c:pt>
                <c:pt idx="1">
                  <c:v>207018</c:v>
                </c:pt>
                <c:pt idx="2">
                  <c:v>205946</c:v>
                </c:pt>
                <c:pt idx="3">
                  <c:v>214417</c:v>
                </c:pt>
                <c:pt idx="4">
                  <c:v>223158</c:v>
                </c:pt>
                <c:pt idx="5">
                  <c:v>229546</c:v>
                </c:pt>
                <c:pt idx="6">
                  <c:v>235957</c:v>
                </c:pt>
                <c:pt idx="7">
                  <c:v>238240</c:v>
                </c:pt>
                <c:pt idx="8">
                  <c:v>239846</c:v>
                </c:pt>
                <c:pt idx="9">
                  <c:v>207137</c:v>
                </c:pt>
                <c:pt idx="10">
                  <c:v>162903</c:v>
                </c:pt>
                <c:pt idx="11">
                  <c:v>106590</c:v>
                </c:pt>
                <c:pt idx="12">
                  <c:v>41308</c:v>
                </c:pt>
                <c:pt idx="13">
                  <c:v>-27893</c:v>
                </c:pt>
                <c:pt idx="14">
                  <c:v>-104106</c:v>
                </c:pt>
                <c:pt idx="15">
                  <c:v>-179331</c:v>
                </c:pt>
                <c:pt idx="16">
                  <c:v>-247379</c:v>
                </c:pt>
                <c:pt idx="17">
                  <c:v>-310949</c:v>
                </c:pt>
                <c:pt idx="18">
                  <c:v>-364950</c:v>
                </c:pt>
                <c:pt idx="19">
                  <c:v>-410036</c:v>
                </c:pt>
                <c:pt idx="20">
                  <c:v>-448960</c:v>
                </c:pt>
                <c:pt idx="21">
                  <c:v>-484453</c:v>
                </c:pt>
                <c:pt idx="22">
                  <c:v>-519349</c:v>
                </c:pt>
                <c:pt idx="23">
                  <c:v>-545773</c:v>
                </c:pt>
                <c:pt idx="24">
                  <c:v>-562922</c:v>
                </c:pt>
                <c:pt idx="25">
                  <c:v>-571165</c:v>
                </c:pt>
                <c:pt idx="26">
                  <c:v>-565083</c:v>
                </c:pt>
                <c:pt idx="27">
                  <c:v>-547370</c:v>
                </c:pt>
                <c:pt idx="28">
                  <c:v>-527087</c:v>
                </c:pt>
                <c:pt idx="29">
                  <c:v>-504546</c:v>
                </c:pt>
                <c:pt idx="30">
                  <c:v>-487344</c:v>
                </c:pt>
                <c:pt idx="31">
                  <c:v>-475205</c:v>
                </c:pt>
                <c:pt idx="32">
                  <c:v>-464527</c:v>
                </c:pt>
                <c:pt idx="33">
                  <c:v>-452809</c:v>
                </c:pt>
                <c:pt idx="34">
                  <c:v>-439523</c:v>
                </c:pt>
                <c:pt idx="35">
                  <c:v>-426116</c:v>
                </c:pt>
                <c:pt idx="36">
                  <c:v>-411886</c:v>
                </c:pt>
                <c:pt idx="37">
                  <c:v>-394340</c:v>
                </c:pt>
                <c:pt idx="38">
                  <c:v>-376004</c:v>
                </c:pt>
                <c:pt idx="39">
                  <c:v>-359848</c:v>
                </c:pt>
                <c:pt idx="40">
                  <c:v>-339960</c:v>
                </c:pt>
                <c:pt idx="41">
                  <c:v>-308372</c:v>
                </c:pt>
                <c:pt idx="42">
                  <c:v>-273679</c:v>
                </c:pt>
                <c:pt idx="43">
                  <c:v>-259451</c:v>
                </c:pt>
                <c:pt idx="44">
                  <c:v>-259334</c:v>
                </c:pt>
                <c:pt idx="45">
                  <c:v>-265032</c:v>
                </c:pt>
                <c:pt idx="46">
                  <c:v>-271849</c:v>
                </c:pt>
                <c:pt idx="47">
                  <c:v>-286633</c:v>
                </c:pt>
                <c:pt idx="48">
                  <c:v>-313465</c:v>
                </c:pt>
                <c:pt idx="49">
                  <c:v>-355537</c:v>
                </c:pt>
              </c:numCache>
            </c:numRef>
          </c:val>
          <c:smooth val="0"/>
        </c:ser>
        <c:dLbls>
          <c:showLegendKey val="0"/>
          <c:showVal val="0"/>
          <c:showCatName val="0"/>
          <c:showSerName val="0"/>
          <c:showPercent val="0"/>
          <c:showBubbleSize val="0"/>
        </c:dLbls>
        <c:smooth val="0"/>
        <c:axId val="422641624"/>
        <c:axId val="422636528"/>
      </c:lineChart>
      <c:catAx>
        <c:axId val="422641624"/>
        <c:scaling>
          <c:orientation val="minMax"/>
        </c:scaling>
        <c:delete val="0"/>
        <c:axPos val="b"/>
        <c:numFmt formatCode="General" sourceLinked="1"/>
        <c:majorTickMark val="out"/>
        <c:minorTickMark val="none"/>
        <c:tickLblPos val="nextTo"/>
        <c:txPr>
          <a:bodyPr/>
          <a:lstStyle/>
          <a:p>
            <a:pPr>
              <a:defRPr sz="1600"/>
            </a:pPr>
            <a:endParaRPr lang="it-IT"/>
          </a:p>
        </c:txPr>
        <c:crossAx val="422636528"/>
        <c:crosses val="autoZero"/>
        <c:auto val="1"/>
        <c:lblAlgn val="ctr"/>
        <c:lblOffset val="100"/>
        <c:noMultiLvlLbl val="0"/>
      </c:catAx>
      <c:valAx>
        <c:axId val="422636528"/>
        <c:scaling>
          <c:orientation val="minMax"/>
          <c:max val="6000000"/>
          <c:min val="-7000000"/>
        </c:scaling>
        <c:delete val="0"/>
        <c:axPos val="l"/>
        <c:majorGridlines/>
        <c:numFmt formatCode="#,##0" sourceLinked="1"/>
        <c:majorTickMark val="out"/>
        <c:minorTickMark val="none"/>
        <c:tickLblPos val="nextTo"/>
        <c:txPr>
          <a:bodyPr/>
          <a:lstStyle/>
          <a:p>
            <a:pPr>
              <a:defRPr sz="1800"/>
            </a:pPr>
            <a:endParaRPr lang="it-IT"/>
          </a:p>
        </c:txPr>
        <c:crossAx val="422641624"/>
        <c:crosses val="autoZero"/>
        <c:crossBetween val="between"/>
      </c:valAx>
    </c:plotArea>
    <c:plotVisOnly val="1"/>
    <c:dispBlanksAs val="gap"/>
    <c:showDLblsOverMax val="0"/>
  </c:chart>
  <c:txPr>
    <a:bodyPr/>
    <a:lstStyle/>
    <a:p>
      <a:pPr marL="0" algn="ctr" defTabSz="914400" rtl="0" eaLnBrk="1" latinLnBrk="0" hangingPunct="1">
        <a:defRPr lang="it-IT" sz="2400" kern="1200" dirty="0" smtClean="0">
          <a:solidFill>
            <a:schemeClr val="bg1"/>
          </a:solidFill>
          <a:latin typeface="+mn-lt"/>
          <a:ea typeface="+mn-ea"/>
          <a:cs typeface="+mn-cs"/>
        </a:defRPr>
      </a:pPr>
      <a:endParaRPr lang="it-IT"/>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lineChart>
        <c:grouping val="standard"/>
        <c:varyColors val="0"/>
        <c:ser>
          <c:idx val="0"/>
          <c:order val="0"/>
          <c:spPr>
            <a:ln w="38100">
              <a:solidFill>
                <a:srgbClr val="C00000"/>
              </a:solidFill>
            </a:ln>
          </c:spPr>
          <c:marker>
            <c:symbol val="none"/>
          </c:marker>
          <c:cat>
            <c:numRef>
              <c:f>'Bil QB x rel'!$A$9:$A$58</c:f>
              <c:numCache>
                <c:formatCode>General</c:formatCode>
                <c:ptCount val="50"/>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numCache>
            </c:numRef>
          </c:cat>
          <c:val>
            <c:numRef>
              <c:f>'Bil QB x rel'!$M$9:$M$58</c:f>
              <c:numCache>
                <c:formatCode>#,##0</c:formatCode>
                <c:ptCount val="50"/>
                <c:pt idx="0">
                  <c:v>294147.46000000002</c:v>
                </c:pt>
                <c:pt idx="1">
                  <c:v>311479.40920000098</c:v>
                </c:pt>
                <c:pt idx="2">
                  <c:v>321133.99738400022</c:v>
                </c:pt>
                <c:pt idx="3">
                  <c:v>327391.67733167997</c:v>
                </c:pt>
                <c:pt idx="4">
                  <c:v>331717.51087831362</c:v>
                </c:pt>
                <c:pt idx="5">
                  <c:v>332984.86109587987</c:v>
                </c:pt>
                <c:pt idx="6">
                  <c:v>330278.55831779749</c:v>
                </c:pt>
                <c:pt idx="7">
                  <c:v>321182.12948415428</c:v>
                </c:pt>
                <c:pt idx="8">
                  <c:v>305410.77207383665</c:v>
                </c:pt>
                <c:pt idx="9">
                  <c:v>282348.98751531722</c:v>
                </c:pt>
                <c:pt idx="10">
                  <c:v>253728.96726561981</c:v>
                </c:pt>
                <c:pt idx="11">
                  <c:v>216656.54661093178</c:v>
                </c:pt>
                <c:pt idx="12">
                  <c:v>175738.67754315081</c:v>
                </c:pt>
                <c:pt idx="13">
                  <c:v>134428.45109401268</c:v>
                </c:pt>
                <c:pt idx="14">
                  <c:v>93256.020115893887</c:v>
                </c:pt>
                <c:pt idx="15">
                  <c:v>52622.140518211636</c:v>
                </c:pt>
                <c:pt idx="16">
                  <c:v>9614.5833285758308</c:v>
                </c:pt>
                <c:pt idx="17">
                  <c:v>-36839.125004852584</c:v>
                </c:pt>
                <c:pt idx="18">
                  <c:v>-85224.907504949399</c:v>
                </c:pt>
                <c:pt idx="19">
                  <c:v>-142950.40565504867</c:v>
                </c:pt>
                <c:pt idx="20">
                  <c:v>-198555.41376814968</c:v>
                </c:pt>
                <c:pt idx="21">
                  <c:v>-253099.52204351281</c:v>
                </c:pt>
                <c:pt idx="22">
                  <c:v>-306243.51248438284</c:v>
                </c:pt>
                <c:pt idx="23">
                  <c:v>-356067.38273407053</c:v>
                </c:pt>
                <c:pt idx="24">
                  <c:v>-401057.73038876773</c:v>
                </c:pt>
                <c:pt idx="25">
                  <c:v>-449471.88499652699</c:v>
                </c:pt>
                <c:pt idx="26">
                  <c:v>-497236.3226964575</c:v>
                </c:pt>
                <c:pt idx="27">
                  <c:v>-554666.04915038671</c:v>
                </c:pt>
                <c:pt idx="28">
                  <c:v>-619840.37013339438</c:v>
                </c:pt>
                <c:pt idx="29">
                  <c:v>-689940.17753606196</c:v>
                </c:pt>
                <c:pt idx="30">
                  <c:v>-762941.98108678404</c:v>
                </c:pt>
                <c:pt idx="31">
                  <c:v>-830793.8207085192</c:v>
                </c:pt>
                <c:pt idx="32">
                  <c:v>-891127.69712268899</c:v>
                </c:pt>
                <c:pt idx="33">
                  <c:v>-939006.25106514443</c:v>
                </c:pt>
                <c:pt idx="34">
                  <c:v>-969495.37608645041</c:v>
                </c:pt>
                <c:pt idx="35">
                  <c:v>-989224.28360817337</c:v>
                </c:pt>
                <c:pt idx="36">
                  <c:v>-1005544.769280339</c:v>
                </c:pt>
                <c:pt idx="37">
                  <c:v>-1015799.6646659474</c:v>
                </c:pt>
                <c:pt idx="38">
                  <c:v>-1022981.6579592639</c:v>
                </c:pt>
                <c:pt idx="39">
                  <c:v>-1029794.2911184483</c:v>
                </c:pt>
                <c:pt idx="40">
                  <c:v>-1048762.1769408926</c:v>
                </c:pt>
                <c:pt idx="41">
                  <c:v>-1092533.420479635</c:v>
                </c:pt>
                <c:pt idx="42">
                  <c:v>-1169015.0888892277</c:v>
                </c:pt>
                <c:pt idx="43">
                  <c:v>-1267098.3906670131</c:v>
                </c:pt>
                <c:pt idx="44">
                  <c:v>-1380743.3584803524</c:v>
                </c:pt>
                <c:pt idx="45">
                  <c:v>-1509940.2256499596</c:v>
                </c:pt>
                <c:pt idx="46">
                  <c:v>-1653979.0301629589</c:v>
                </c:pt>
                <c:pt idx="47">
                  <c:v>-1811169.610766218</c:v>
                </c:pt>
                <c:pt idx="48">
                  <c:v>-1976730.0029815428</c:v>
                </c:pt>
                <c:pt idx="49">
                  <c:v>-2146573.6030411697</c:v>
                </c:pt>
              </c:numCache>
            </c:numRef>
          </c:val>
          <c:smooth val="0"/>
        </c:ser>
        <c:dLbls>
          <c:showLegendKey val="0"/>
          <c:showVal val="0"/>
          <c:showCatName val="0"/>
          <c:showSerName val="0"/>
          <c:showPercent val="0"/>
          <c:showBubbleSize val="0"/>
        </c:dLbls>
        <c:smooth val="0"/>
        <c:axId val="422638488"/>
        <c:axId val="422636136"/>
      </c:lineChart>
      <c:catAx>
        <c:axId val="422638488"/>
        <c:scaling>
          <c:orientation val="minMax"/>
        </c:scaling>
        <c:delete val="0"/>
        <c:axPos val="b"/>
        <c:numFmt formatCode="General" sourceLinked="1"/>
        <c:majorTickMark val="out"/>
        <c:minorTickMark val="none"/>
        <c:tickLblPos val="nextTo"/>
        <c:crossAx val="422636136"/>
        <c:crosses val="autoZero"/>
        <c:auto val="1"/>
        <c:lblAlgn val="ctr"/>
        <c:lblOffset val="100"/>
        <c:noMultiLvlLbl val="0"/>
      </c:catAx>
      <c:valAx>
        <c:axId val="422636136"/>
        <c:scaling>
          <c:orientation val="minMax"/>
          <c:max val="6000000"/>
          <c:min val="-7000000"/>
        </c:scaling>
        <c:delete val="0"/>
        <c:axPos val="l"/>
        <c:majorGridlines/>
        <c:numFmt formatCode="#,##0" sourceLinked="1"/>
        <c:majorTickMark val="out"/>
        <c:minorTickMark val="none"/>
        <c:tickLblPos val="nextTo"/>
        <c:crossAx val="422638488"/>
        <c:crosses val="autoZero"/>
        <c:crossBetween val="between"/>
        <c:majorUnit val="2000000"/>
      </c:valAx>
    </c:plotArea>
    <c:plotVisOnly val="1"/>
    <c:dispBlanksAs val="gap"/>
    <c:showDLblsOverMax val="0"/>
  </c:chart>
  <c:txPr>
    <a:bodyPr/>
    <a:lstStyle/>
    <a:p>
      <a:pPr>
        <a:defRPr sz="1100">
          <a:solidFill>
            <a:schemeClr val="bg1"/>
          </a:solidFill>
          <a:latin typeface="+mn-lt"/>
        </a:defRPr>
      </a:pPr>
      <a:endParaRPr lang="it-IT"/>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20511713694604194"/>
          <c:y val="5.1298768155777226E-2"/>
          <c:w val="0.75781907885486965"/>
          <c:h val="0.8142341511793274"/>
        </c:manualLayout>
      </c:layout>
      <c:lineChart>
        <c:grouping val="standard"/>
        <c:varyColors val="0"/>
        <c:ser>
          <c:idx val="1"/>
          <c:order val="0"/>
          <c:tx>
            <c:v>Saldo corrente</c:v>
          </c:tx>
          <c:spPr>
            <a:ln w="38100">
              <a:solidFill>
                <a:srgbClr val="FFC000"/>
              </a:solidFill>
            </a:ln>
          </c:spPr>
          <c:marker>
            <c:symbol val="none"/>
          </c:marker>
          <c:cat>
            <c:numRef>
              <c:f>'Bil QB x rel'!$A$9:$A$58</c:f>
              <c:numCache>
                <c:formatCode>General</c:formatCode>
                <c:ptCount val="50"/>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numCache>
            </c:numRef>
          </c:cat>
          <c:val>
            <c:numRef>
              <c:f>'Bil QB x rel'!$N$9:$N$58</c:f>
              <c:numCache>
                <c:formatCode>#,##0</c:formatCode>
                <c:ptCount val="50"/>
                <c:pt idx="0">
                  <c:v>294258</c:v>
                </c:pt>
                <c:pt idx="1">
                  <c:v>311251</c:v>
                </c:pt>
                <c:pt idx="2">
                  <c:v>320187</c:v>
                </c:pt>
                <c:pt idx="3">
                  <c:v>371928</c:v>
                </c:pt>
                <c:pt idx="4">
                  <c:v>416176</c:v>
                </c:pt>
                <c:pt idx="5">
                  <c:v>488487</c:v>
                </c:pt>
                <c:pt idx="6">
                  <c:v>543776</c:v>
                </c:pt>
                <c:pt idx="7">
                  <c:v>603013</c:v>
                </c:pt>
                <c:pt idx="8">
                  <c:v>661232</c:v>
                </c:pt>
                <c:pt idx="9">
                  <c:v>720794</c:v>
                </c:pt>
                <c:pt idx="10">
                  <c:v>779479</c:v>
                </c:pt>
                <c:pt idx="11">
                  <c:v>835554</c:v>
                </c:pt>
                <c:pt idx="12">
                  <c:v>841463</c:v>
                </c:pt>
                <c:pt idx="13">
                  <c:v>838428</c:v>
                </c:pt>
                <c:pt idx="14">
                  <c:v>825573</c:v>
                </c:pt>
                <c:pt idx="15">
                  <c:v>804170</c:v>
                </c:pt>
                <c:pt idx="16">
                  <c:v>744278</c:v>
                </c:pt>
                <c:pt idx="17">
                  <c:v>700576</c:v>
                </c:pt>
                <c:pt idx="18">
                  <c:v>657480</c:v>
                </c:pt>
                <c:pt idx="19">
                  <c:v>627080</c:v>
                </c:pt>
                <c:pt idx="20">
                  <c:v>599110</c:v>
                </c:pt>
                <c:pt idx="21">
                  <c:v>526986</c:v>
                </c:pt>
                <c:pt idx="22">
                  <c:v>479782</c:v>
                </c:pt>
                <c:pt idx="23">
                  <c:v>437295</c:v>
                </c:pt>
                <c:pt idx="24">
                  <c:v>392119</c:v>
                </c:pt>
                <c:pt idx="25">
                  <c:v>351671</c:v>
                </c:pt>
                <c:pt idx="26">
                  <c:v>315194</c:v>
                </c:pt>
                <c:pt idx="27">
                  <c:v>281468</c:v>
                </c:pt>
                <c:pt idx="28">
                  <c:v>247150</c:v>
                </c:pt>
                <c:pt idx="29">
                  <c:v>217076</c:v>
                </c:pt>
                <c:pt idx="30">
                  <c:v>182274</c:v>
                </c:pt>
                <c:pt idx="31">
                  <c:v>145483</c:v>
                </c:pt>
                <c:pt idx="32">
                  <c:v>100320</c:v>
                </c:pt>
                <c:pt idx="33">
                  <c:v>55865</c:v>
                </c:pt>
                <c:pt idx="34">
                  <c:v>26482</c:v>
                </c:pt>
                <c:pt idx="35">
                  <c:v>25371</c:v>
                </c:pt>
                <c:pt idx="36">
                  <c:v>47177</c:v>
                </c:pt>
                <c:pt idx="37">
                  <c:v>65573</c:v>
                </c:pt>
                <c:pt idx="38">
                  <c:v>92779</c:v>
                </c:pt>
                <c:pt idx="39">
                  <c:v>123591</c:v>
                </c:pt>
                <c:pt idx="40">
                  <c:v>161267</c:v>
                </c:pt>
                <c:pt idx="41">
                  <c:v>201502</c:v>
                </c:pt>
                <c:pt idx="42">
                  <c:v>243209</c:v>
                </c:pt>
                <c:pt idx="43">
                  <c:v>279050</c:v>
                </c:pt>
                <c:pt idx="44">
                  <c:v>309676</c:v>
                </c:pt>
                <c:pt idx="45">
                  <c:v>323384</c:v>
                </c:pt>
                <c:pt idx="46">
                  <c:v>326664</c:v>
                </c:pt>
                <c:pt idx="47">
                  <c:v>314967</c:v>
                </c:pt>
                <c:pt idx="48">
                  <c:v>299563</c:v>
                </c:pt>
                <c:pt idx="49">
                  <c:v>274649</c:v>
                </c:pt>
              </c:numCache>
            </c:numRef>
          </c:val>
          <c:smooth val="0"/>
        </c:ser>
        <c:dLbls>
          <c:showLegendKey val="0"/>
          <c:showVal val="0"/>
          <c:showCatName val="0"/>
          <c:showSerName val="0"/>
          <c:showPercent val="0"/>
          <c:showBubbleSize val="0"/>
        </c:dLbls>
        <c:smooth val="0"/>
        <c:axId val="422638096"/>
        <c:axId val="422639664"/>
      </c:lineChart>
      <c:catAx>
        <c:axId val="422638096"/>
        <c:scaling>
          <c:orientation val="minMax"/>
        </c:scaling>
        <c:delete val="0"/>
        <c:axPos val="b"/>
        <c:numFmt formatCode="General" sourceLinked="1"/>
        <c:majorTickMark val="out"/>
        <c:minorTickMark val="none"/>
        <c:tickLblPos val="nextTo"/>
        <c:crossAx val="422639664"/>
        <c:crosses val="autoZero"/>
        <c:auto val="1"/>
        <c:lblAlgn val="ctr"/>
        <c:lblOffset val="100"/>
        <c:noMultiLvlLbl val="0"/>
      </c:catAx>
      <c:valAx>
        <c:axId val="422639664"/>
        <c:scaling>
          <c:orientation val="minMax"/>
          <c:max val="6000000"/>
          <c:min val="-7000000"/>
        </c:scaling>
        <c:delete val="0"/>
        <c:axPos val="l"/>
        <c:majorGridlines/>
        <c:numFmt formatCode="#,##0" sourceLinked="1"/>
        <c:majorTickMark val="out"/>
        <c:minorTickMark val="none"/>
        <c:tickLblPos val="nextTo"/>
        <c:crossAx val="422638096"/>
        <c:crosses val="autoZero"/>
        <c:crossBetween val="between"/>
      </c:valAx>
    </c:plotArea>
    <c:plotVisOnly val="1"/>
    <c:dispBlanksAs val="gap"/>
    <c:showDLblsOverMax val="0"/>
  </c:chart>
  <c:txPr>
    <a:bodyPr/>
    <a:lstStyle/>
    <a:p>
      <a:pPr>
        <a:defRPr sz="1200">
          <a:solidFill>
            <a:schemeClr val="bg1"/>
          </a:solidFill>
          <a:latin typeface="+mn-lt"/>
        </a:defRPr>
      </a:pPr>
      <a:endParaRPr lang="it-IT"/>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lineChart>
        <c:grouping val="standard"/>
        <c:varyColors val="0"/>
        <c:ser>
          <c:idx val="0"/>
          <c:order val="0"/>
          <c:spPr>
            <a:ln w="38100">
              <a:solidFill>
                <a:srgbClr val="C00000"/>
              </a:solidFill>
            </a:ln>
          </c:spPr>
          <c:marker>
            <c:symbol val="none"/>
          </c:marker>
          <c:cat>
            <c:numRef>
              <c:f>'Bil MG x rel'!$A$9:$A$58</c:f>
              <c:numCache>
                <c:formatCode>General</c:formatCode>
                <c:ptCount val="50"/>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numCache>
            </c:numRef>
          </c:cat>
          <c:val>
            <c:numRef>
              <c:f>'Bil MG x rel'!$M$9:$M$58</c:f>
              <c:numCache>
                <c:formatCode>#,##0</c:formatCode>
                <c:ptCount val="50"/>
                <c:pt idx="0">
                  <c:v>310927.66000000003</c:v>
                </c:pt>
                <c:pt idx="1">
                  <c:v>343800.21320000122</c:v>
                </c:pt>
                <c:pt idx="2">
                  <c:v>345524.21746400004</c:v>
                </c:pt>
                <c:pt idx="3">
                  <c:v>362669.70181328012</c:v>
                </c:pt>
                <c:pt idx="4">
                  <c:v>362596.09584954567</c:v>
                </c:pt>
                <c:pt idx="5">
                  <c:v>362948.01776653453</c:v>
                </c:pt>
                <c:pt idx="6">
                  <c:v>346233.97812186717</c:v>
                </c:pt>
                <c:pt idx="7">
                  <c:v>313354.65768430452</c:v>
                </c:pt>
                <c:pt idx="8">
                  <c:v>259938.75083799078</c:v>
                </c:pt>
                <c:pt idx="9">
                  <c:v>172037.52585475054</c:v>
                </c:pt>
                <c:pt idx="10">
                  <c:v>58130.27637184551</c:v>
                </c:pt>
                <c:pt idx="11">
                  <c:v>-88899.118100717664</c:v>
                </c:pt>
                <c:pt idx="12">
                  <c:v>-248721.10046273092</c:v>
                </c:pt>
                <c:pt idx="13">
                  <c:v>-437807.52247198648</c:v>
                </c:pt>
                <c:pt idx="14">
                  <c:v>-620738.67292142648</c:v>
                </c:pt>
                <c:pt idx="15">
                  <c:v>-800747.44637985399</c:v>
                </c:pt>
                <c:pt idx="16">
                  <c:v>-942735.39530745195</c:v>
                </c:pt>
                <c:pt idx="17">
                  <c:v>-1084351.103213601</c:v>
                </c:pt>
                <c:pt idx="18">
                  <c:v>-1205445.1252778731</c:v>
                </c:pt>
                <c:pt idx="19">
                  <c:v>-1320725.0277834304</c:v>
                </c:pt>
                <c:pt idx="20">
                  <c:v>-1431313.5283390991</c:v>
                </c:pt>
                <c:pt idx="21">
                  <c:v>-1503110.7989058811</c:v>
                </c:pt>
                <c:pt idx="22">
                  <c:v>-1563378.0148839979</c:v>
                </c:pt>
                <c:pt idx="23">
                  <c:v>-1586934.5751816786</c:v>
                </c:pt>
                <c:pt idx="24">
                  <c:v>-1591365.2666853096</c:v>
                </c:pt>
                <c:pt idx="25">
                  <c:v>-1570669.5720190743</c:v>
                </c:pt>
                <c:pt idx="26">
                  <c:v>-1513340.9634593986</c:v>
                </c:pt>
                <c:pt idx="27">
                  <c:v>-1430446.7827285868</c:v>
                </c:pt>
                <c:pt idx="28">
                  <c:v>-1327886.7183831055</c:v>
                </c:pt>
                <c:pt idx="29">
                  <c:v>-1204179.4527508216</c:v>
                </c:pt>
                <c:pt idx="30">
                  <c:v>-1067361.0418058382</c:v>
                </c:pt>
                <c:pt idx="31">
                  <c:v>-914473.26264195389</c:v>
                </c:pt>
                <c:pt idx="32">
                  <c:v>-761960.7278947942</c:v>
                </c:pt>
                <c:pt idx="33">
                  <c:v>-595250.94245268963</c:v>
                </c:pt>
                <c:pt idx="34">
                  <c:v>-422338.96130174398</c:v>
                </c:pt>
                <c:pt idx="35">
                  <c:v>-254297.74052777851</c:v>
                </c:pt>
                <c:pt idx="36">
                  <c:v>-80140.695338333957</c:v>
                </c:pt>
                <c:pt idx="37">
                  <c:v>85936.490754899103</c:v>
                </c:pt>
                <c:pt idx="38">
                  <c:v>239386.22056999709</c:v>
                </c:pt>
                <c:pt idx="39">
                  <c:v>372739.94498139725</c:v>
                </c:pt>
                <c:pt idx="40">
                  <c:v>321179.74388102622</c:v>
                </c:pt>
                <c:pt idx="41">
                  <c:v>360828.33875864459</c:v>
                </c:pt>
                <c:pt idx="42">
                  <c:v>346312.90553383098</c:v>
                </c:pt>
                <c:pt idx="43">
                  <c:v>294134.16364449495</c:v>
                </c:pt>
                <c:pt idx="44">
                  <c:v>191752.84691738468</c:v>
                </c:pt>
                <c:pt idx="45">
                  <c:v>55113.903855732635</c:v>
                </c:pt>
                <c:pt idx="46">
                  <c:v>-137511.81806715298</c:v>
                </c:pt>
                <c:pt idx="47">
                  <c:v>-379088.05442849593</c:v>
                </c:pt>
                <c:pt idx="48">
                  <c:v>-679812.81551706605</c:v>
                </c:pt>
                <c:pt idx="49">
                  <c:v>-1050144.071827407</c:v>
                </c:pt>
              </c:numCache>
            </c:numRef>
          </c:val>
          <c:smooth val="0"/>
        </c:ser>
        <c:dLbls>
          <c:showLegendKey val="0"/>
          <c:showVal val="0"/>
          <c:showCatName val="0"/>
          <c:showSerName val="0"/>
          <c:showPercent val="0"/>
          <c:showBubbleSize val="0"/>
        </c:dLbls>
        <c:smooth val="0"/>
        <c:axId val="422642016"/>
        <c:axId val="422642800"/>
      </c:lineChart>
      <c:catAx>
        <c:axId val="422642016"/>
        <c:scaling>
          <c:orientation val="minMax"/>
        </c:scaling>
        <c:delete val="0"/>
        <c:axPos val="b"/>
        <c:numFmt formatCode="General" sourceLinked="1"/>
        <c:majorTickMark val="out"/>
        <c:minorTickMark val="none"/>
        <c:tickLblPos val="nextTo"/>
        <c:crossAx val="422642800"/>
        <c:crosses val="autoZero"/>
        <c:auto val="1"/>
        <c:lblAlgn val="ctr"/>
        <c:lblOffset val="100"/>
        <c:noMultiLvlLbl val="0"/>
      </c:catAx>
      <c:valAx>
        <c:axId val="422642800"/>
        <c:scaling>
          <c:orientation val="minMax"/>
          <c:max val="6000000"/>
          <c:min val="-7000000"/>
        </c:scaling>
        <c:delete val="0"/>
        <c:axPos val="l"/>
        <c:majorGridlines/>
        <c:numFmt formatCode="#,##0" sourceLinked="1"/>
        <c:majorTickMark val="out"/>
        <c:minorTickMark val="none"/>
        <c:tickLblPos val="nextTo"/>
        <c:crossAx val="422642016"/>
        <c:crosses val="autoZero"/>
        <c:crossBetween val="between"/>
        <c:majorUnit val="2000000"/>
      </c:valAx>
    </c:plotArea>
    <c:plotVisOnly val="1"/>
    <c:dispBlanksAs val="gap"/>
    <c:showDLblsOverMax val="0"/>
  </c:chart>
  <c:txPr>
    <a:bodyPr/>
    <a:lstStyle/>
    <a:p>
      <a:pPr>
        <a:defRPr sz="1200" b="1">
          <a:solidFill>
            <a:schemeClr val="bg1"/>
          </a:solidFill>
          <a:latin typeface="+mn-lt"/>
        </a:defRPr>
      </a:pPr>
      <a:endParaRPr lang="it-IT"/>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8021062992125986"/>
          <c:y val="5.1358579055758614E-2"/>
          <c:w val="0.78923381452320063"/>
          <c:h val="0.83252095655271563"/>
        </c:manualLayout>
      </c:layout>
      <c:lineChart>
        <c:grouping val="standard"/>
        <c:varyColors val="0"/>
        <c:ser>
          <c:idx val="1"/>
          <c:order val="0"/>
          <c:tx>
            <c:v>Saldo corrente</c:v>
          </c:tx>
          <c:spPr>
            <a:ln w="38100">
              <a:solidFill>
                <a:srgbClr val="FFC000"/>
              </a:solidFill>
            </a:ln>
          </c:spPr>
          <c:marker>
            <c:symbol val="none"/>
          </c:marker>
          <c:cat>
            <c:numRef>
              <c:f>'Bil MG x rel'!$A$9:$A$58</c:f>
              <c:numCache>
                <c:formatCode>General</c:formatCode>
                <c:ptCount val="50"/>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numCache>
            </c:numRef>
          </c:cat>
          <c:val>
            <c:numRef>
              <c:f>'Bil MG x rel'!$N$9:$N$58</c:f>
              <c:numCache>
                <c:formatCode>#,##0</c:formatCode>
                <c:ptCount val="50"/>
                <c:pt idx="0">
                  <c:v>321894</c:v>
                </c:pt>
                <c:pt idx="1">
                  <c:v>352187</c:v>
                </c:pt>
                <c:pt idx="2">
                  <c:v>356212</c:v>
                </c:pt>
                <c:pt idx="3">
                  <c:v>382010</c:v>
                </c:pt>
                <c:pt idx="4">
                  <c:v>407311</c:v>
                </c:pt>
                <c:pt idx="5">
                  <c:v>440754</c:v>
                </c:pt>
                <c:pt idx="6">
                  <c:v>501864</c:v>
                </c:pt>
                <c:pt idx="7">
                  <c:v>568758</c:v>
                </c:pt>
                <c:pt idx="8">
                  <c:v>632287</c:v>
                </c:pt>
                <c:pt idx="9">
                  <c:v>659099</c:v>
                </c:pt>
                <c:pt idx="10">
                  <c:v>662979</c:v>
                </c:pt>
                <c:pt idx="11">
                  <c:v>631792</c:v>
                </c:pt>
                <c:pt idx="12">
                  <c:v>575539</c:v>
                </c:pt>
                <c:pt idx="13">
                  <c:v>509744</c:v>
                </c:pt>
                <c:pt idx="14">
                  <c:v>441754</c:v>
                </c:pt>
                <c:pt idx="15">
                  <c:v>333895</c:v>
                </c:pt>
                <c:pt idx="16">
                  <c:v>230764</c:v>
                </c:pt>
                <c:pt idx="17">
                  <c:v>157692</c:v>
                </c:pt>
                <c:pt idx="18">
                  <c:v>124874</c:v>
                </c:pt>
                <c:pt idx="19">
                  <c:v>102900</c:v>
                </c:pt>
                <c:pt idx="20">
                  <c:v>101674</c:v>
                </c:pt>
                <c:pt idx="21">
                  <c:v>129963</c:v>
                </c:pt>
                <c:pt idx="22">
                  <c:v>172827</c:v>
                </c:pt>
                <c:pt idx="23">
                  <c:v>245493</c:v>
                </c:pt>
                <c:pt idx="24">
                  <c:v>337549</c:v>
                </c:pt>
                <c:pt idx="25">
                  <c:v>462222</c:v>
                </c:pt>
                <c:pt idx="26">
                  <c:v>621863</c:v>
                </c:pt>
                <c:pt idx="27">
                  <c:v>807515</c:v>
                </c:pt>
                <c:pt idx="28">
                  <c:v>1011415</c:v>
                </c:pt>
                <c:pt idx="29">
                  <c:v>1234637</c:v>
                </c:pt>
                <c:pt idx="30">
                  <c:v>1469865</c:v>
                </c:pt>
                <c:pt idx="31">
                  <c:v>1719899</c:v>
                </c:pt>
                <c:pt idx="32">
                  <c:v>1974729</c:v>
                </c:pt>
                <c:pt idx="33">
                  <c:v>2243371</c:v>
                </c:pt>
                <c:pt idx="34">
                  <c:v>2519427</c:v>
                </c:pt>
                <c:pt idx="35">
                  <c:v>2797253</c:v>
                </c:pt>
                <c:pt idx="36">
                  <c:v>3079551</c:v>
                </c:pt>
                <c:pt idx="37">
                  <c:v>3357671</c:v>
                </c:pt>
                <c:pt idx="38">
                  <c:v>3629022</c:v>
                </c:pt>
                <c:pt idx="39">
                  <c:v>3888962</c:v>
                </c:pt>
                <c:pt idx="40">
                  <c:v>4129037</c:v>
                </c:pt>
                <c:pt idx="41">
                  <c:v>4337900</c:v>
                </c:pt>
                <c:pt idx="42">
                  <c:v>4395084</c:v>
                </c:pt>
                <c:pt idx="43">
                  <c:v>4494384</c:v>
                </c:pt>
                <c:pt idx="44">
                  <c:v>4555240</c:v>
                </c:pt>
                <c:pt idx="45">
                  <c:v>4576761</c:v>
                </c:pt>
                <c:pt idx="46">
                  <c:v>4566673</c:v>
                </c:pt>
                <c:pt idx="47">
                  <c:v>4491626</c:v>
                </c:pt>
                <c:pt idx="48">
                  <c:v>4377465</c:v>
                </c:pt>
                <c:pt idx="49">
                  <c:v>4223475</c:v>
                </c:pt>
              </c:numCache>
            </c:numRef>
          </c:val>
          <c:smooth val="0"/>
        </c:ser>
        <c:dLbls>
          <c:showLegendKey val="0"/>
          <c:showVal val="0"/>
          <c:showCatName val="0"/>
          <c:showSerName val="0"/>
          <c:showPercent val="0"/>
          <c:showBubbleSize val="0"/>
        </c:dLbls>
        <c:smooth val="0"/>
        <c:axId val="423240016"/>
        <c:axId val="423235312"/>
      </c:lineChart>
      <c:catAx>
        <c:axId val="423240016"/>
        <c:scaling>
          <c:orientation val="minMax"/>
        </c:scaling>
        <c:delete val="0"/>
        <c:axPos val="b"/>
        <c:numFmt formatCode="General" sourceLinked="1"/>
        <c:majorTickMark val="out"/>
        <c:minorTickMark val="none"/>
        <c:tickLblPos val="nextTo"/>
        <c:crossAx val="423235312"/>
        <c:crosses val="autoZero"/>
        <c:auto val="1"/>
        <c:lblAlgn val="ctr"/>
        <c:lblOffset val="100"/>
        <c:noMultiLvlLbl val="0"/>
      </c:catAx>
      <c:valAx>
        <c:axId val="423235312"/>
        <c:scaling>
          <c:orientation val="minMax"/>
          <c:max val="6000000"/>
          <c:min val="-7000000"/>
        </c:scaling>
        <c:delete val="0"/>
        <c:axPos val="l"/>
        <c:majorGridlines/>
        <c:numFmt formatCode="#,##0" sourceLinked="1"/>
        <c:majorTickMark val="out"/>
        <c:minorTickMark val="none"/>
        <c:tickLblPos val="nextTo"/>
        <c:crossAx val="423240016"/>
        <c:crosses val="autoZero"/>
        <c:crossBetween val="between"/>
      </c:valAx>
    </c:plotArea>
    <c:plotVisOnly val="1"/>
    <c:dispBlanksAs val="gap"/>
    <c:showDLblsOverMax val="0"/>
  </c:chart>
  <c:txPr>
    <a:bodyPr/>
    <a:lstStyle/>
    <a:p>
      <a:pPr>
        <a:defRPr sz="1400">
          <a:solidFill>
            <a:schemeClr val="bg1"/>
          </a:solidFill>
          <a:latin typeface="+mn-lt"/>
        </a:defRPr>
      </a:pPr>
      <a:endParaRPr lang="it-IT"/>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risultati!$A$2</c:f>
              <c:strCache>
                <c:ptCount val="1"/>
                <c:pt idx="0">
                  <c:v>Scenario 1. Calcolo Quota B a normativa vigente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risultati!$B$2:$B$3</c:f>
              <c:strCache>
                <c:ptCount val="2"/>
                <c:pt idx="0">
                  <c:v>Senza riscatto </c:v>
                </c:pt>
                <c:pt idx="1">
                  <c:v>Con riscatto</c:v>
                </c:pt>
              </c:strCache>
            </c:strRef>
          </c:cat>
          <c:val>
            <c:numRef>
              <c:f>risultati!$D$2:$D$3</c:f>
              <c:numCache>
                <c:formatCode>#,##0</c:formatCode>
                <c:ptCount val="2"/>
                <c:pt idx="0">
                  <c:v>1717</c:v>
                </c:pt>
                <c:pt idx="1">
                  <c:v>2919</c:v>
                </c:pt>
              </c:numCache>
            </c:numRef>
          </c:val>
        </c:ser>
        <c:ser>
          <c:idx val="1"/>
          <c:order val="1"/>
          <c:tx>
            <c:strRef>
              <c:f>risultati!$A$4</c:f>
              <c:strCache>
                <c:ptCount val="1"/>
                <c:pt idx="0">
                  <c:v>Scenario 2. Calcolo Quota B con riforma dal 2013 in poi</c:v>
                </c:pt>
              </c:strCache>
            </c:strRef>
          </c:tx>
          <c:invertIfNegative val="0"/>
          <c:dLbls>
            <c:dLbl>
              <c:idx val="0"/>
              <c:layout>
                <c:manualLayout>
                  <c:x val="1.4925373134328361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925373134328361E-2"/>
                  <c:y val="2.1218890680036633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risultati!$D$4:$D$5</c:f>
              <c:numCache>
                <c:formatCode>#,##0</c:formatCode>
                <c:ptCount val="2"/>
                <c:pt idx="0">
                  <c:v>1473</c:v>
                </c:pt>
                <c:pt idx="1">
                  <c:v>2349</c:v>
                </c:pt>
              </c:numCache>
            </c:numRef>
          </c:val>
        </c:ser>
        <c:ser>
          <c:idx val="2"/>
          <c:order val="2"/>
          <c:tx>
            <c:strRef>
              <c:f>risultati!$A$6</c:f>
              <c:strCache>
                <c:ptCount val="1"/>
                <c:pt idx="0">
                  <c:v>Scenario 3. Calcolo contributivo</c:v>
                </c:pt>
              </c:strCache>
            </c:strRef>
          </c:tx>
          <c:invertIfNegative val="0"/>
          <c:dLbls>
            <c:dLbl>
              <c:idx val="0"/>
              <c:layout>
                <c:manualLayout>
                  <c:x val="1.7412935323383089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925373134328361E-2"/>
                  <c:y val="4.2437781360073008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risultati!$D$6:$D$7</c:f>
              <c:numCache>
                <c:formatCode>#,##0</c:formatCode>
                <c:ptCount val="2"/>
                <c:pt idx="0">
                  <c:v>1121</c:v>
                </c:pt>
                <c:pt idx="1">
                  <c:v>1822</c:v>
                </c:pt>
              </c:numCache>
            </c:numRef>
          </c:val>
        </c:ser>
        <c:dLbls>
          <c:showLegendKey val="0"/>
          <c:showVal val="0"/>
          <c:showCatName val="0"/>
          <c:showSerName val="0"/>
          <c:showPercent val="0"/>
          <c:showBubbleSize val="0"/>
        </c:dLbls>
        <c:gapWidth val="150"/>
        <c:shape val="cylinder"/>
        <c:axId val="423241192"/>
        <c:axId val="423234920"/>
        <c:axId val="0"/>
      </c:bar3DChart>
      <c:catAx>
        <c:axId val="423241192"/>
        <c:scaling>
          <c:orientation val="minMax"/>
        </c:scaling>
        <c:delete val="0"/>
        <c:axPos val="b"/>
        <c:numFmt formatCode="General" sourceLinked="0"/>
        <c:majorTickMark val="out"/>
        <c:minorTickMark val="none"/>
        <c:tickLblPos val="nextTo"/>
        <c:crossAx val="423234920"/>
        <c:crosses val="autoZero"/>
        <c:auto val="1"/>
        <c:lblAlgn val="ctr"/>
        <c:lblOffset val="100"/>
        <c:noMultiLvlLbl val="0"/>
      </c:catAx>
      <c:valAx>
        <c:axId val="423234920"/>
        <c:scaling>
          <c:orientation val="minMax"/>
        </c:scaling>
        <c:delete val="0"/>
        <c:axPos val="l"/>
        <c:majorGridlines/>
        <c:numFmt formatCode="#,##0" sourceLinked="1"/>
        <c:majorTickMark val="out"/>
        <c:minorTickMark val="none"/>
        <c:tickLblPos val="nextTo"/>
        <c:crossAx val="423241192"/>
        <c:crosses val="autoZero"/>
        <c:crossBetween val="between"/>
      </c:valAx>
    </c:plotArea>
    <c:legend>
      <c:legendPos val="r"/>
      <c:overlay val="0"/>
    </c:legend>
    <c:plotVisOnly val="1"/>
    <c:dispBlanksAs val="gap"/>
    <c:showDLblsOverMax val="0"/>
  </c:chart>
  <c:txPr>
    <a:bodyPr/>
    <a:lstStyle/>
    <a:p>
      <a:pPr>
        <a:defRPr>
          <a:solidFill>
            <a:schemeClr val="bg1"/>
          </a:solidFill>
          <a:latin typeface="+mn-lt"/>
        </a:defRPr>
      </a:pPr>
      <a:endParaRPr lang="it-IT"/>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cdr:x>
      <cdr:y>0.89387</cdr:y>
    </cdr:from>
    <cdr:to>
      <cdr:x>0.22759</cdr:x>
      <cdr:y>0.95816</cdr:y>
    </cdr:to>
    <cdr:sp macro="" textlink="">
      <cdr:nvSpPr>
        <cdr:cNvPr id="3" name="CasellaDiTesto 1"/>
        <cdr:cNvSpPr txBox="1"/>
      </cdr:nvSpPr>
      <cdr:spPr>
        <a:xfrm xmlns:a="http://schemas.openxmlformats.org/drawingml/2006/main">
          <a:off x="-72008" y="3384376"/>
          <a:ext cx="1674656" cy="2434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it-IT" sz="1200" b="1" dirty="0">
              <a:solidFill>
                <a:sysClr val="windowText" lastClr="000000">
                  <a:lumMod val="85000"/>
                </a:sysClr>
              </a:solidFill>
              <a:latin typeface="+mn-lt"/>
            </a:rPr>
            <a:t>migliaia di euro</a:t>
          </a:r>
        </a:p>
      </cdr:txBody>
    </cdr:sp>
  </cdr:relSizeAnchor>
</c:userShapes>
</file>

<file path=ppt/drawings/drawing2.xml><?xml version="1.0" encoding="utf-8"?>
<c:userShapes xmlns:c="http://schemas.openxmlformats.org/drawingml/2006/chart">
  <cdr:relSizeAnchor xmlns:cdr="http://schemas.openxmlformats.org/drawingml/2006/chartDrawing">
    <cdr:from>
      <cdr:x>0.06</cdr:x>
      <cdr:y>0.92727</cdr:y>
    </cdr:from>
    <cdr:to>
      <cdr:x>0.30676</cdr:x>
      <cdr:y>0.9925</cdr:y>
    </cdr:to>
    <cdr:sp macro="" textlink="">
      <cdr:nvSpPr>
        <cdr:cNvPr id="2" name="CasellaDiTesto 1"/>
        <cdr:cNvSpPr txBox="1"/>
      </cdr:nvSpPr>
      <cdr:spPr>
        <a:xfrm xmlns:a="http://schemas.openxmlformats.org/drawingml/2006/main">
          <a:off x="432048" y="3672408"/>
          <a:ext cx="1776869" cy="2583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it-IT" sz="1600" b="1" dirty="0">
              <a:solidFill>
                <a:schemeClr val="bg1">
                  <a:lumMod val="85000"/>
                </a:schemeClr>
              </a:solidFill>
              <a:latin typeface="+mn-lt"/>
            </a:rPr>
            <a:t>migliaia di euro</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0.94359</cdr:y>
    </cdr:from>
    <cdr:to>
      <cdr:x>0.27947</cdr:x>
      <cdr:y>1</cdr:y>
    </cdr:to>
    <cdr:sp macro="" textlink="">
      <cdr:nvSpPr>
        <cdr:cNvPr id="3" name="CasellaDiTesto 1"/>
        <cdr:cNvSpPr txBox="1"/>
      </cdr:nvSpPr>
      <cdr:spPr>
        <a:xfrm xmlns:a="http://schemas.openxmlformats.org/drawingml/2006/main">
          <a:off x="-216024" y="3600400"/>
          <a:ext cx="1836755" cy="211223"/>
        </a:xfrm>
        <a:prstGeom xmlns:a="http://schemas.openxmlformats.org/drawingml/2006/main" prst="rect">
          <a:avLst/>
        </a:prstGeom>
      </cdr:spPr>
      <cdr:txBody>
        <a:bodyPr xmlns:a="http://schemas.openxmlformats.org/drawingml/2006/main"/>
        <a:lstStyle xmlns:a="http://schemas.openxmlformats.org/drawingml/2006/main">
          <a:defPPr>
            <a:defRPr lang="it-IT"/>
          </a:defPPr>
          <a:lvl1pPr algn="l" rtl="0" fontAlgn="base">
            <a:spcBef>
              <a:spcPct val="0"/>
            </a:spcBef>
            <a:spcAft>
              <a:spcPct val="0"/>
            </a:spcAft>
            <a:defRPr kern="1200">
              <a:solidFill>
                <a:sysClr val="window" lastClr="FFFFFF"/>
              </a:solidFill>
              <a:latin typeface="Arial" charset="0"/>
            </a:defRPr>
          </a:lvl1pPr>
          <a:lvl2pPr marL="457200" algn="l" rtl="0" fontAlgn="base">
            <a:spcBef>
              <a:spcPct val="0"/>
            </a:spcBef>
            <a:spcAft>
              <a:spcPct val="0"/>
            </a:spcAft>
            <a:defRPr kern="1200">
              <a:solidFill>
                <a:sysClr val="window" lastClr="FFFFFF"/>
              </a:solidFill>
              <a:latin typeface="Arial" charset="0"/>
            </a:defRPr>
          </a:lvl2pPr>
          <a:lvl3pPr marL="914400" algn="l" rtl="0" fontAlgn="base">
            <a:spcBef>
              <a:spcPct val="0"/>
            </a:spcBef>
            <a:spcAft>
              <a:spcPct val="0"/>
            </a:spcAft>
            <a:defRPr kern="1200">
              <a:solidFill>
                <a:sysClr val="window" lastClr="FFFFFF"/>
              </a:solidFill>
              <a:latin typeface="Arial" charset="0"/>
            </a:defRPr>
          </a:lvl3pPr>
          <a:lvl4pPr marL="1371600" algn="l" rtl="0" fontAlgn="base">
            <a:spcBef>
              <a:spcPct val="0"/>
            </a:spcBef>
            <a:spcAft>
              <a:spcPct val="0"/>
            </a:spcAft>
            <a:defRPr kern="1200">
              <a:solidFill>
                <a:sysClr val="window" lastClr="FFFFFF"/>
              </a:solidFill>
              <a:latin typeface="Arial" charset="0"/>
            </a:defRPr>
          </a:lvl4pPr>
          <a:lvl5pPr marL="1828800" algn="l" rtl="0" fontAlgn="base">
            <a:spcBef>
              <a:spcPct val="0"/>
            </a:spcBef>
            <a:spcAft>
              <a:spcPct val="0"/>
            </a:spcAft>
            <a:defRPr kern="1200">
              <a:solidFill>
                <a:sysClr val="window" lastClr="FFFFFF"/>
              </a:solidFill>
              <a:latin typeface="Arial" charset="0"/>
            </a:defRPr>
          </a:lvl5pPr>
          <a:lvl6pPr marL="2286000" algn="l" defTabSz="914400" rtl="0" eaLnBrk="1" latinLnBrk="0" hangingPunct="1">
            <a:defRPr kern="1200">
              <a:solidFill>
                <a:sysClr val="window" lastClr="FFFFFF"/>
              </a:solidFill>
              <a:latin typeface="Arial" charset="0"/>
            </a:defRPr>
          </a:lvl6pPr>
          <a:lvl7pPr marL="2743200" algn="l" defTabSz="914400" rtl="0" eaLnBrk="1" latinLnBrk="0" hangingPunct="1">
            <a:defRPr kern="1200">
              <a:solidFill>
                <a:sysClr val="window" lastClr="FFFFFF"/>
              </a:solidFill>
              <a:latin typeface="Arial" charset="0"/>
            </a:defRPr>
          </a:lvl7pPr>
          <a:lvl8pPr marL="3200400" algn="l" defTabSz="914400" rtl="0" eaLnBrk="1" latinLnBrk="0" hangingPunct="1">
            <a:defRPr kern="1200">
              <a:solidFill>
                <a:sysClr val="window" lastClr="FFFFFF"/>
              </a:solidFill>
              <a:latin typeface="Arial" charset="0"/>
            </a:defRPr>
          </a:lvl8pPr>
          <a:lvl9pPr marL="3657600" algn="l" defTabSz="914400" rtl="0" eaLnBrk="1" latinLnBrk="0" hangingPunct="1">
            <a:defRPr kern="1200">
              <a:solidFill>
                <a:sysClr val="window" lastClr="FFFFFF"/>
              </a:solidFill>
              <a:latin typeface="Arial" charset="0"/>
            </a:defRPr>
          </a:lvl9pPr>
        </a:lstStyle>
        <a:p xmlns:a="http://schemas.openxmlformats.org/drawingml/2006/main">
          <a:pPr>
            <a:defRPr/>
          </a:pPr>
          <a:r>
            <a:rPr lang="it-IT" sz="1400" b="1" dirty="0">
              <a:solidFill>
                <a:sysClr val="windowText" lastClr="000000">
                  <a:lumMod val="85000"/>
                </a:sysClr>
              </a:solidFill>
              <a:latin typeface="Calibri Light" pitchFamily="34" charset="0"/>
            </a:rPr>
            <a:t>migliaia di euro</a:t>
          </a:r>
        </a:p>
      </cdr:txBody>
    </cdr:sp>
  </cdr:relSizeAnchor>
</c:userShapes>
</file>

<file path=ppt/drawings/drawing4.xml><?xml version="1.0" encoding="utf-8"?>
<c:userShapes xmlns:c="http://schemas.openxmlformats.org/drawingml/2006/chart">
  <cdr:relSizeAnchor xmlns:cdr="http://schemas.openxmlformats.org/drawingml/2006/chartDrawing">
    <cdr:from>
      <cdr:x>0.13059</cdr:x>
      <cdr:y>0.21724</cdr:y>
    </cdr:from>
    <cdr:to>
      <cdr:x>0.13876</cdr:x>
      <cdr:y>0.3331</cdr:y>
    </cdr:to>
    <cdr:sp macro="" textlink="">
      <cdr:nvSpPr>
        <cdr:cNvPr id="3" name="Connettore 1 2"/>
        <cdr:cNvSpPr/>
      </cdr:nvSpPr>
      <cdr:spPr>
        <a:xfrm xmlns:a="http://schemas.openxmlformats.org/drawingml/2006/main">
          <a:off x="1152128" y="1080120"/>
          <a:ext cx="72008" cy="576064"/>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0.31016</cdr:x>
      <cdr:y>0.11586</cdr:y>
    </cdr:from>
    <cdr:to>
      <cdr:x>0.31016</cdr:x>
      <cdr:y>0.15931</cdr:y>
    </cdr:to>
    <cdr:sp macro="" textlink="">
      <cdr:nvSpPr>
        <cdr:cNvPr id="7" name="Connettore 1 6"/>
        <cdr:cNvSpPr/>
      </cdr:nvSpPr>
      <cdr:spPr>
        <a:xfrm xmlns:a="http://schemas.openxmlformats.org/drawingml/2006/main">
          <a:off x="2736304" y="576064"/>
          <a:ext cx="0" cy="216024"/>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pPr marL="0" indent="0"/>
          <a:endParaRPr lang="it-IT" sz="1100">
            <a:solidFill>
              <a:schemeClr val="tx1"/>
            </a:solidFill>
            <a:latin typeface="+mn-lt"/>
            <a:ea typeface="+mn-ea"/>
            <a:cs typeface="+mn-cs"/>
          </a:endParaRPr>
        </a:p>
      </cdr:txBody>
    </cdr:sp>
  </cdr:relSizeAnchor>
  <cdr:relSizeAnchor xmlns:cdr="http://schemas.openxmlformats.org/drawingml/2006/chartDrawing">
    <cdr:from>
      <cdr:x>0.48157</cdr:x>
      <cdr:y>0.05793</cdr:y>
    </cdr:from>
    <cdr:to>
      <cdr:x>0.50605</cdr:x>
      <cdr:y>0.05793</cdr:y>
    </cdr:to>
    <cdr:sp macro="" textlink="">
      <cdr:nvSpPr>
        <cdr:cNvPr id="9" name="Connettore 1 8"/>
        <cdr:cNvSpPr/>
      </cdr:nvSpPr>
      <cdr:spPr>
        <a:xfrm xmlns:a="http://schemas.openxmlformats.org/drawingml/2006/main" flipH="1">
          <a:off x="4248472" y="288032"/>
          <a:ext cx="216024"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pPr marL="0" indent="0"/>
          <a:endParaRPr lang="it-IT" sz="1100">
            <a:solidFill>
              <a:schemeClr val="tx1"/>
            </a:solidFill>
            <a:latin typeface="+mn-lt"/>
            <a:ea typeface="+mn-ea"/>
            <a:cs typeface="+mn-cs"/>
          </a:endParaRPr>
        </a:p>
      </cdr:txBody>
    </cdr:sp>
  </cdr:relSizeAnchor>
  <cdr:relSizeAnchor xmlns:cdr="http://schemas.openxmlformats.org/drawingml/2006/chartDrawing">
    <cdr:from>
      <cdr:x>0.45708</cdr:x>
      <cdr:y>0.05793</cdr:y>
    </cdr:from>
    <cdr:to>
      <cdr:x>0.48157</cdr:x>
      <cdr:y>0.13034</cdr:y>
    </cdr:to>
    <cdr:sp macro="" textlink="">
      <cdr:nvSpPr>
        <cdr:cNvPr id="11" name="Connettore 1 10"/>
        <cdr:cNvSpPr/>
      </cdr:nvSpPr>
      <cdr:spPr>
        <a:xfrm xmlns:a="http://schemas.openxmlformats.org/drawingml/2006/main" flipH="1">
          <a:off x="4032448" y="288032"/>
          <a:ext cx="216024" cy="36004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pPr marL="0" indent="0"/>
          <a:endParaRPr lang="it-IT" sz="1100">
            <a:solidFill>
              <a:schemeClr val="tx1"/>
            </a:solidFill>
            <a:latin typeface="+mn-lt"/>
            <a:ea typeface="+mn-ea"/>
            <a:cs typeface="+mn-cs"/>
          </a:endParaRPr>
        </a:p>
      </cdr:txBody>
    </cdr:sp>
  </cdr:relSizeAnchor>
  <cdr:relSizeAnchor xmlns:cdr="http://schemas.openxmlformats.org/drawingml/2006/chartDrawing">
    <cdr:from>
      <cdr:x>0.68562</cdr:x>
      <cdr:y>0.11586</cdr:y>
    </cdr:from>
    <cdr:to>
      <cdr:x>0.79989</cdr:x>
      <cdr:y>0.18827</cdr:y>
    </cdr:to>
    <cdr:sp macro="" textlink="">
      <cdr:nvSpPr>
        <cdr:cNvPr id="13" name="Connettore 1 12"/>
        <cdr:cNvSpPr/>
      </cdr:nvSpPr>
      <cdr:spPr>
        <a:xfrm xmlns:a="http://schemas.openxmlformats.org/drawingml/2006/main" flipH="1">
          <a:off x="6048672" y="576064"/>
          <a:ext cx="1008112" cy="36004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pPr marL="0" indent="0"/>
          <a:endParaRPr lang="it-IT" sz="1100">
            <a:solidFill>
              <a:schemeClr val="tx1"/>
            </a:solidFill>
            <a:latin typeface="+mn-lt"/>
            <a:ea typeface="+mn-ea"/>
            <a:cs typeface="+mn-cs"/>
          </a:endParaRPr>
        </a:p>
      </cdr:txBody>
    </cdr:sp>
  </cdr:relSizeAnchor>
  <cdr:relSizeAnchor xmlns:cdr="http://schemas.openxmlformats.org/drawingml/2006/chartDrawing">
    <cdr:from>
      <cdr:x>0.78356</cdr:x>
      <cdr:y>0.27517</cdr:y>
    </cdr:from>
    <cdr:to>
      <cdr:x>0.88151</cdr:x>
      <cdr:y>0.28965</cdr:y>
    </cdr:to>
    <cdr:sp macro="" textlink="">
      <cdr:nvSpPr>
        <cdr:cNvPr id="15" name="Connettore 1 14"/>
        <cdr:cNvSpPr/>
      </cdr:nvSpPr>
      <cdr:spPr>
        <a:xfrm xmlns:a="http://schemas.openxmlformats.org/drawingml/2006/main" flipH="1">
          <a:off x="6912768" y="1368152"/>
          <a:ext cx="864096" cy="72008"/>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pPr marL="0" indent="0"/>
          <a:endParaRPr lang="it-IT" sz="1100">
            <a:solidFill>
              <a:schemeClr val="tx1"/>
            </a:solidFill>
            <a:latin typeface="+mn-lt"/>
            <a:ea typeface="+mn-ea"/>
            <a:cs typeface="+mn-cs"/>
          </a:endParaRPr>
        </a:p>
      </cdr:txBody>
    </cdr:sp>
  </cdr:relSizeAnchor>
  <cdr:relSizeAnchor xmlns:cdr="http://schemas.openxmlformats.org/drawingml/2006/chartDrawing">
    <cdr:from>
      <cdr:x>0</cdr:x>
      <cdr:y>0</cdr:y>
    </cdr:from>
    <cdr:to>
      <cdr:x>0</cdr:x>
      <cdr:y>0</cdr:y>
    </cdr:to>
    <cdr:sp macro="" textlink="">
      <cdr:nvSpPr>
        <cdr:cNvPr id="17" name="Connettore 1 16"/>
        <cdr:cNvSpPr/>
      </cdr:nvSpPr>
      <cdr:spPr>
        <a:xfrm xmlns:a="http://schemas.openxmlformats.org/drawingml/2006/main" flipV="1">
          <a:off x="-107504" y="-1412776"/>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0.78356</cdr:x>
      <cdr:y>0.3331</cdr:y>
    </cdr:from>
    <cdr:to>
      <cdr:x>0.84886</cdr:x>
      <cdr:y>0.34758</cdr:y>
    </cdr:to>
    <cdr:sp macro="" textlink="">
      <cdr:nvSpPr>
        <cdr:cNvPr id="19" name="Connettore 1 18"/>
        <cdr:cNvSpPr/>
      </cdr:nvSpPr>
      <cdr:spPr>
        <a:xfrm xmlns:a="http://schemas.openxmlformats.org/drawingml/2006/main" flipH="1">
          <a:off x="6912768" y="1656184"/>
          <a:ext cx="576064" cy="72008"/>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pPr marL="0" indent="0"/>
          <a:endParaRPr lang="it-IT" sz="1100">
            <a:solidFill>
              <a:schemeClr val="tx1"/>
            </a:solidFill>
            <a:latin typeface="+mn-lt"/>
            <a:ea typeface="+mn-ea"/>
            <a:cs typeface="+mn-cs"/>
          </a:endParaRPr>
        </a:p>
      </cdr:txBody>
    </cdr:sp>
  </cdr:relSizeAnchor>
  <cdr:relSizeAnchor xmlns:cdr="http://schemas.openxmlformats.org/drawingml/2006/chartDrawing">
    <cdr:from>
      <cdr:x>0.84886</cdr:x>
      <cdr:y>0.3331</cdr:y>
    </cdr:from>
    <cdr:to>
      <cdr:x>0.86519</cdr:x>
      <cdr:y>0.36206</cdr:y>
    </cdr:to>
    <cdr:sp macro="" textlink="">
      <cdr:nvSpPr>
        <cdr:cNvPr id="21" name="Connettore 1 20"/>
        <cdr:cNvSpPr/>
      </cdr:nvSpPr>
      <cdr:spPr>
        <a:xfrm xmlns:a="http://schemas.openxmlformats.org/drawingml/2006/main">
          <a:off x="7488832" y="1656184"/>
          <a:ext cx="144016" cy="144016"/>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pPr marL="0" indent="0"/>
          <a:endParaRPr lang="it-IT" sz="1100">
            <a:solidFill>
              <a:schemeClr val="tx1"/>
            </a:solidFill>
            <a:latin typeface="+mn-lt"/>
            <a:ea typeface="+mn-ea"/>
            <a:cs typeface="+mn-cs"/>
          </a:endParaRPr>
        </a:p>
      </cdr:txBody>
    </cdr:sp>
  </cdr:relSizeAnchor>
  <cdr:relSizeAnchor xmlns:cdr="http://schemas.openxmlformats.org/drawingml/2006/chartDrawing">
    <cdr:from>
      <cdr:x>0.79173</cdr:x>
      <cdr:y>0.55033</cdr:y>
    </cdr:from>
    <cdr:to>
      <cdr:x>0.86519</cdr:x>
      <cdr:y>0.59378</cdr:y>
    </cdr:to>
    <cdr:sp macro="" textlink="">
      <cdr:nvSpPr>
        <cdr:cNvPr id="23" name="Connettore 1 22"/>
        <cdr:cNvSpPr/>
      </cdr:nvSpPr>
      <cdr:spPr>
        <a:xfrm xmlns:a="http://schemas.openxmlformats.org/drawingml/2006/main">
          <a:off x="6984776" y="2736304"/>
          <a:ext cx="648072" cy="216024"/>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pPr marL="0" indent="0"/>
          <a:endParaRPr lang="it-IT" sz="1100">
            <a:solidFill>
              <a:schemeClr val="tx1"/>
            </a:solidFill>
            <a:latin typeface="+mn-lt"/>
            <a:ea typeface="+mn-ea"/>
            <a:cs typeface="+mn-cs"/>
          </a:endParaRPr>
        </a:p>
      </cdr:txBody>
    </cdr:sp>
  </cdr:relSizeAnchor>
  <cdr:relSizeAnchor xmlns:cdr="http://schemas.openxmlformats.org/drawingml/2006/chartDrawing">
    <cdr:from>
      <cdr:x>0.66113</cdr:x>
      <cdr:y>0.79654</cdr:y>
    </cdr:from>
    <cdr:to>
      <cdr:x>0.75092</cdr:x>
      <cdr:y>0.8255</cdr:y>
    </cdr:to>
    <cdr:sp macro="" textlink="">
      <cdr:nvSpPr>
        <cdr:cNvPr id="25" name="Connettore 1 24"/>
        <cdr:cNvSpPr/>
      </cdr:nvSpPr>
      <cdr:spPr>
        <a:xfrm xmlns:a="http://schemas.openxmlformats.org/drawingml/2006/main">
          <a:off x="5832648" y="3960440"/>
          <a:ext cx="792088" cy="144016"/>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pPr marL="0" indent="0"/>
          <a:endParaRPr lang="it-IT" sz="1100">
            <a:solidFill>
              <a:schemeClr val="tx1"/>
            </a:solidFill>
            <a:latin typeface="+mn-lt"/>
            <a:ea typeface="+mn-ea"/>
            <a:cs typeface="+mn-cs"/>
          </a:endParaRPr>
        </a:p>
      </cdr:txBody>
    </cdr:sp>
  </cdr:relSizeAnchor>
  <cdr:relSizeAnchor xmlns:cdr="http://schemas.openxmlformats.org/drawingml/2006/chartDrawing">
    <cdr:from>
      <cdr:x>0.57135</cdr:x>
      <cdr:y>0.81102</cdr:y>
    </cdr:from>
    <cdr:to>
      <cdr:x>0.57135</cdr:x>
      <cdr:y>0.86895</cdr:y>
    </cdr:to>
    <cdr:sp macro="" textlink="">
      <cdr:nvSpPr>
        <cdr:cNvPr id="27" name="Connettore 1 26"/>
        <cdr:cNvSpPr/>
      </cdr:nvSpPr>
      <cdr:spPr>
        <a:xfrm xmlns:a="http://schemas.openxmlformats.org/drawingml/2006/main" flipV="1">
          <a:off x="5040560" y="4032448"/>
          <a:ext cx="0" cy="288032"/>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pPr marL="0" indent="0"/>
          <a:endParaRPr lang="it-IT" sz="1100">
            <a:solidFill>
              <a:schemeClr val="tx1"/>
            </a:solidFill>
            <a:latin typeface="+mn-lt"/>
            <a:ea typeface="+mn-ea"/>
            <a:cs typeface="+mn-cs"/>
          </a:endParaRPr>
        </a:p>
      </cdr:txBody>
    </cdr:sp>
  </cdr:relSizeAnchor>
  <cdr:relSizeAnchor xmlns:cdr="http://schemas.openxmlformats.org/drawingml/2006/chartDrawing">
    <cdr:from>
      <cdr:x>0.16324</cdr:x>
      <cdr:y>0.70964</cdr:y>
    </cdr:from>
    <cdr:to>
      <cdr:x>0.2367</cdr:x>
      <cdr:y>0.78205</cdr:y>
    </cdr:to>
    <cdr:sp macro="" textlink="">
      <cdr:nvSpPr>
        <cdr:cNvPr id="29" name="Connettore 1 28"/>
        <cdr:cNvSpPr/>
      </cdr:nvSpPr>
      <cdr:spPr>
        <a:xfrm xmlns:a="http://schemas.openxmlformats.org/drawingml/2006/main" flipV="1">
          <a:off x="1440160" y="3528392"/>
          <a:ext cx="648072" cy="36004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pPr marL="0" indent="0"/>
          <a:endParaRPr lang="it-IT" sz="1100">
            <a:solidFill>
              <a:schemeClr val="tx1"/>
            </a:solidFill>
            <a:latin typeface="+mn-lt"/>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F83BD156-3F0D-49FB-9F44-97B753005B99}" type="datetimeFigureOut">
              <a:rPr lang="it-IT" smtClean="0"/>
              <a:pPr/>
              <a:t>04/10/2016</a:t>
            </a:fld>
            <a:endParaRPr lang="it-IT"/>
          </a:p>
        </p:txBody>
      </p:sp>
      <p:sp>
        <p:nvSpPr>
          <p:cNvPr id="4" name="Segnaposto immagine diapositiva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B762559B-8396-4155-82EF-85E83F8F53B3}" type="slidenum">
              <a:rPr lang="it-IT" smtClean="0"/>
              <a:pPr/>
              <a:t>‹N›</a:t>
            </a:fld>
            <a:endParaRPr lang="it-IT"/>
          </a:p>
        </p:txBody>
      </p:sp>
    </p:spTree>
    <p:extLst>
      <p:ext uri="{BB962C8B-B14F-4D97-AF65-F5344CB8AC3E}">
        <p14:creationId xmlns:p14="http://schemas.microsoft.com/office/powerpoint/2010/main" val="173810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extLst>
      <p:ext uri="{BB962C8B-B14F-4D97-AF65-F5344CB8AC3E}">
        <p14:creationId xmlns:p14="http://schemas.microsoft.com/office/powerpoint/2010/main" val="332801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extLst>
      <p:ext uri="{BB962C8B-B14F-4D97-AF65-F5344CB8AC3E}">
        <p14:creationId xmlns:p14="http://schemas.microsoft.com/office/powerpoint/2010/main" val="173203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extLst>
      <p:ext uri="{BB962C8B-B14F-4D97-AF65-F5344CB8AC3E}">
        <p14:creationId xmlns:p14="http://schemas.microsoft.com/office/powerpoint/2010/main" val="2722908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extLst>
      <p:ext uri="{BB962C8B-B14F-4D97-AF65-F5344CB8AC3E}">
        <p14:creationId xmlns:p14="http://schemas.microsoft.com/office/powerpoint/2010/main" val="1802891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704EEE1-67EF-4E9B-92E1-F6B9374C1A97}" type="datetime1">
              <a:rPr lang="it-IT" smtClean="0"/>
              <a:pPr/>
              <a:t>04/10/2016</a:t>
            </a:fld>
            <a:endParaRPr lang="it-IT"/>
          </a:p>
        </p:txBody>
      </p:sp>
      <p:sp>
        <p:nvSpPr>
          <p:cNvPr id="5" name="Segnaposto piè di pagina 4"/>
          <p:cNvSpPr>
            <a:spLocks noGrp="1"/>
          </p:cNvSpPr>
          <p:nvPr>
            <p:ph type="ftr" sz="quarter" idx="11"/>
          </p:nvPr>
        </p:nvSpPr>
        <p:spPr/>
        <p:txBody>
          <a:bodyPr/>
          <a:lstStyle/>
          <a:p>
            <a:r>
              <a:rPr lang="it-IT" smtClean="0"/>
              <a:t>1</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998D42A-06B6-4CD3-9DAB-2C5824290399}" type="datetime1">
              <a:rPr lang="it-IT" smtClean="0"/>
              <a:pPr/>
              <a:t>04/10/2016</a:t>
            </a:fld>
            <a:endParaRPr lang="it-IT"/>
          </a:p>
        </p:txBody>
      </p:sp>
      <p:sp>
        <p:nvSpPr>
          <p:cNvPr id="5" name="Segnaposto piè di pagina 4"/>
          <p:cNvSpPr>
            <a:spLocks noGrp="1"/>
          </p:cNvSpPr>
          <p:nvPr>
            <p:ph type="ftr" sz="quarter" idx="11"/>
          </p:nvPr>
        </p:nvSpPr>
        <p:spPr/>
        <p:txBody>
          <a:bodyPr/>
          <a:lstStyle/>
          <a:p>
            <a:r>
              <a:rPr lang="it-IT" smtClean="0"/>
              <a:t>1</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AD2F226-FCA6-4FD5-9E14-1529EFC33E4D}" type="datetime1">
              <a:rPr lang="it-IT" smtClean="0"/>
              <a:pPr/>
              <a:t>04/10/2016</a:t>
            </a:fld>
            <a:endParaRPr lang="it-IT"/>
          </a:p>
        </p:txBody>
      </p:sp>
      <p:sp>
        <p:nvSpPr>
          <p:cNvPr id="5" name="Segnaposto piè di pagina 4"/>
          <p:cNvSpPr>
            <a:spLocks noGrp="1"/>
          </p:cNvSpPr>
          <p:nvPr>
            <p:ph type="ftr" sz="quarter" idx="11"/>
          </p:nvPr>
        </p:nvSpPr>
        <p:spPr/>
        <p:txBody>
          <a:bodyPr/>
          <a:lstStyle/>
          <a:p>
            <a:r>
              <a:rPr lang="it-IT" smtClean="0"/>
              <a:t>1</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a:xfrm>
            <a:off x="214313" y="6357938"/>
            <a:ext cx="2133600" cy="365125"/>
          </a:xfrm>
          <a:prstGeom prst="rect">
            <a:avLst/>
          </a:prstGeom>
        </p:spPr>
        <p:txBody>
          <a:bodyPr/>
          <a:lstStyle>
            <a:lvl1pPr>
              <a:defRPr>
                <a:latin typeface="Arial" charset="0"/>
                <a:cs typeface="Arial" charset="0"/>
              </a:defRPr>
            </a:lvl1pPr>
          </a:lstStyle>
          <a:p>
            <a:pPr>
              <a:defRPr/>
            </a:pPr>
            <a:fld id="{2CF4C486-CCD5-431C-ADCB-876ABEE9BF39}" type="slidenum">
              <a:rPr lang="it-IT"/>
              <a:pPr>
                <a:defRPr/>
              </a:pPr>
              <a:t>‹N›</a:t>
            </a:fld>
            <a:endParaRPr lang="it-IT"/>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titol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a:xfrm>
            <a:off x="214313" y="6357938"/>
            <a:ext cx="2133600" cy="365125"/>
          </a:xfrm>
          <a:prstGeom prst="rect">
            <a:avLst/>
          </a:prstGeom>
        </p:spPr>
        <p:txBody>
          <a:bodyPr/>
          <a:lstStyle>
            <a:lvl1pPr>
              <a:defRPr>
                <a:latin typeface="Arial" charset="0"/>
                <a:cs typeface="Arial" charset="0"/>
              </a:defRPr>
            </a:lvl1pPr>
          </a:lstStyle>
          <a:p>
            <a:pPr>
              <a:defRPr/>
            </a:pPr>
            <a:fld id="{2CF4C486-CCD5-431C-ADCB-876ABEE9BF39}" type="slidenum">
              <a:rPr lang="it-IT"/>
              <a:pPr>
                <a:defRPr/>
              </a:pPr>
              <a:t>‹N›</a:t>
            </a:fld>
            <a:endParaRPr lang="it-IT"/>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titol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a:xfrm>
            <a:off x="214313" y="6357938"/>
            <a:ext cx="2133600" cy="365125"/>
          </a:xfrm>
          <a:prstGeom prst="rect">
            <a:avLst/>
          </a:prstGeom>
        </p:spPr>
        <p:txBody>
          <a:bodyPr/>
          <a:lstStyle>
            <a:lvl1pPr>
              <a:defRPr>
                <a:latin typeface="Arial" charset="0"/>
                <a:cs typeface="Arial" charset="0"/>
              </a:defRPr>
            </a:lvl1pPr>
          </a:lstStyle>
          <a:p>
            <a:pPr>
              <a:defRPr/>
            </a:pPr>
            <a:fld id="{2CF4C486-CCD5-431C-ADCB-876ABEE9BF39}" type="slidenum">
              <a:rPr lang="it-IT"/>
              <a:pPr>
                <a:defRPr/>
              </a:pPr>
              <a:t>‹N›</a:t>
            </a:fld>
            <a:endParaRPr lang="it-IT"/>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iapositiva titol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a:xfrm>
            <a:off x="214313" y="6357938"/>
            <a:ext cx="2133600" cy="365125"/>
          </a:xfrm>
          <a:prstGeom prst="rect">
            <a:avLst/>
          </a:prstGeom>
        </p:spPr>
        <p:txBody>
          <a:bodyPr/>
          <a:lstStyle>
            <a:lvl1pPr>
              <a:defRPr>
                <a:latin typeface="Arial" charset="0"/>
                <a:cs typeface="Arial" charset="0"/>
              </a:defRPr>
            </a:lvl1pPr>
          </a:lstStyle>
          <a:p>
            <a:pPr>
              <a:defRPr/>
            </a:pPr>
            <a:fld id="{2CF4C486-CCD5-431C-ADCB-876ABEE9BF39}" type="slidenum">
              <a:rPr lang="it-IT"/>
              <a:pPr>
                <a:defRPr/>
              </a:pPr>
              <a:t>‹N›</a:t>
            </a:fld>
            <a:endParaRPr lang="it-IT"/>
          </a:p>
        </p:txBody>
      </p:sp>
    </p:spTree>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Diapositiva titol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a:xfrm>
            <a:off x="214313" y="6357938"/>
            <a:ext cx="2133600" cy="365125"/>
          </a:xfrm>
          <a:prstGeom prst="rect">
            <a:avLst/>
          </a:prstGeom>
        </p:spPr>
        <p:txBody>
          <a:bodyPr/>
          <a:lstStyle>
            <a:lvl1pPr>
              <a:defRPr>
                <a:latin typeface="Arial" charset="0"/>
                <a:cs typeface="Arial" charset="0"/>
              </a:defRPr>
            </a:lvl1pPr>
          </a:lstStyle>
          <a:p>
            <a:pPr>
              <a:defRPr/>
            </a:pPr>
            <a:fld id="{2CF4C486-CCD5-431C-ADCB-876ABEE9BF39}" type="slidenum">
              <a:rPr lang="it-IT"/>
              <a:pPr>
                <a:defRPr/>
              </a:pPr>
              <a:t>‹N›</a:t>
            </a:fld>
            <a:endParaRPr lang="it-IT"/>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Diapositiva titol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a:xfrm>
            <a:off x="214313" y="6357938"/>
            <a:ext cx="2133600" cy="365125"/>
          </a:xfrm>
          <a:prstGeom prst="rect">
            <a:avLst/>
          </a:prstGeom>
        </p:spPr>
        <p:txBody>
          <a:bodyPr/>
          <a:lstStyle>
            <a:lvl1pPr>
              <a:defRPr>
                <a:latin typeface="Arial" charset="0"/>
                <a:cs typeface="Arial" charset="0"/>
              </a:defRPr>
            </a:lvl1pPr>
          </a:lstStyle>
          <a:p>
            <a:pPr>
              <a:defRPr/>
            </a:pPr>
            <a:fld id="{2CF4C486-CCD5-431C-ADCB-876ABEE9BF39}" type="slidenum">
              <a:rPr lang="it-IT"/>
              <a:pPr>
                <a:defRPr/>
              </a:pPr>
              <a:t>‹N›</a:t>
            </a:fld>
            <a:endParaRPr lang="it-IT"/>
          </a:p>
        </p:txBody>
      </p:sp>
    </p:spTree>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Diapositiva titol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a:xfrm>
            <a:off x="214313" y="6357938"/>
            <a:ext cx="2133600" cy="365125"/>
          </a:xfrm>
          <a:prstGeom prst="rect">
            <a:avLst/>
          </a:prstGeom>
        </p:spPr>
        <p:txBody>
          <a:bodyPr/>
          <a:lstStyle>
            <a:lvl1pPr>
              <a:defRPr>
                <a:latin typeface="Arial" charset="0"/>
                <a:cs typeface="Arial" charset="0"/>
              </a:defRPr>
            </a:lvl1pPr>
          </a:lstStyle>
          <a:p>
            <a:pPr>
              <a:defRPr/>
            </a:pPr>
            <a:fld id="{2CF4C486-CCD5-431C-ADCB-876ABEE9BF39}" type="slidenum">
              <a:rPr lang="it-IT"/>
              <a:pPr>
                <a:defRPr/>
              </a:pPr>
              <a:t>‹N›</a:t>
            </a:fld>
            <a:endParaRPr lang="it-IT"/>
          </a:p>
        </p:txBody>
      </p:sp>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Diapositiva titol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a:xfrm>
            <a:off x="214313" y="6357938"/>
            <a:ext cx="2133600" cy="365125"/>
          </a:xfrm>
          <a:prstGeom prst="rect">
            <a:avLst/>
          </a:prstGeom>
        </p:spPr>
        <p:txBody>
          <a:bodyPr/>
          <a:lstStyle>
            <a:lvl1pPr>
              <a:defRPr>
                <a:latin typeface="Arial" charset="0"/>
                <a:cs typeface="Arial" charset="0"/>
              </a:defRPr>
            </a:lvl1pPr>
          </a:lstStyle>
          <a:p>
            <a:pPr>
              <a:defRPr/>
            </a:pPr>
            <a:fld id="{2CF4C486-CCD5-431C-ADCB-876ABEE9BF39}" type="slidenum">
              <a:rPr lang="it-IT"/>
              <a:pPr>
                <a:defRPr/>
              </a:pPr>
              <a:t>‹N›</a:t>
            </a:fld>
            <a:endParaRPr lang="it-IT"/>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3FF61E-29DB-41BC-89CB-4A22E1C36957}" type="datetime1">
              <a:rPr lang="it-IT" smtClean="0"/>
              <a:pPr/>
              <a:t>04/10/2016</a:t>
            </a:fld>
            <a:endParaRPr lang="it-IT"/>
          </a:p>
        </p:txBody>
      </p:sp>
      <p:sp>
        <p:nvSpPr>
          <p:cNvPr id="5" name="Segnaposto piè di pagina 4"/>
          <p:cNvSpPr>
            <a:spLocks noGrp="1"/>
          </p:cNvSpPr>
          <p:nvPr>
            <p:ph type="ftr" sz="quarter" idx="11"/>
          </p:nvPr>
        </p:nvSpPr>
        <p:spPr/>
        <p:txBody>
          <a:bodyPr/>
          <a:lstStyle/>
          <a:p>
            <a:r>
              <a:rPr lang="it-IT" smtClean="0"/>
              <a:t>1</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Diapositiva titol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a:xfrm>
            <a:off x="214313" y="6357938"/>
            <a:ext cx="2133600" cy="365125"/>
          </a:xfrm>
          <a:prstGeom prst="rect">
            <a:avLst/>
          </a:prstGeom>
        </p:spPr>
        <p:txBody>
          <a:bodyPr/>
          <a:lstStyle>
            <a:lvl1pPr>
              <a:defRPr>
                <a:latin typeface="Arial" charset="0"/>
                <a:cs typeface="Arial" charset="0"/>
              </a:defRPr>
            </a:lvl1pPr>
          </a:lstStyle>
          <a:p>
            <a:pPr>
              <a:defRPr/>
            </a:pPr>
            <a:fld id="{2CF4C486-CCD5-431C-ADCB-876ABEE9BF39}" type="slidenum">
              <a:rPr lang="it-IT"/>
              <a:pPr>
                <a:defRPr/>
              </a:pPr>
              <a:t>‹N›</a:t>
            </a:fld>
            <a:endParaRPr lang="it-IT"/>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D8EC5B3-C986-4FF7-B08B-36014C3FA52F}" type="datetime1">
              <a:rPr lang="it-IT" smtClean="0"/>
              <a:pPr/>
              <a:t>04/10/2016</a:t>
            </a:fld>
            <a:endParaRPr lang="it-IT"/>
          </a:p>
        </p:txBody>
      </p:sp>
      <p:sp>
        <p:nvSpPr>
          <p:cNvPr id="5" name="Segnaposto piè di pagina 4"/>
          <p:cNvSpPr>
            <a:spLocks noGrp="1"/>
          </p:cNvSpPr>
          <p:nvPr>
            <p:ph type="ftr" sz="quarter" idx="11"/>
          </p:nvPr>
        </p:nvSpPr>
        <p:spPr/>
        <p:txBody>
          <a:bodyPr/>
          <a:lstStyle/>
          <a:p>
            <a:r>
              <a:rPr lang="it-IT" smtClean="0"/>
              <a:t>1</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1932AE2-5533-4B26-BBB4-36EEB5902512}" type="datetime1">
              <a:rPr lang="it-IT" smtClean="0"/>
              <a:pPr/>
              <a:t>04/10/2016</a:t>
            </a:fld>
            <a:endParaRPr lang="it-IT"/>
          </a:p>
        </p:txBody>
      </p:sp>
      <p:sp>
        <p:nvSpPr>
          <p:cNvPr id="6" name="Segnaposto piè di pagina 5"/>
          <p:cNvSpPr>
            <a:spLocks noGrp="1"/>
          </p:cNvSpPr>
          <p:nvPr>
            <p:ph type="ftr" sz="quarter" idx="11"/>
          </p:nvPr>
        </p:nvSpPr>
        <p:spPr/>
        <p:txBody>
          <a:bodyPr/>
          <a:lstStyle/>
          <a:p>
            <a:r>
              <a:rPr lang="it-IT" smtClean="0"/>
              <a:t>1</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4D46B7F-D7D6-4762-BC22-33CA70CF38CC}" type="datetime1">
              <a:rPr lang="it-IT" smtClean="0"/>
              <a:pPr/>
              <a:t>04/10/2016</a:t>
            </a:fld>
            <a:endParaRPr lang="it-IT"/>
          </a:p>
        </p:txBody>
      </p:sp>
      <p:sp>
        <p:nvSpPr>
          <p:cNvPr id="8" name="Segnaposto piè di pagina 7"/>
          <p:cNvSpPr>
            <a:spLocks noGrp="1"/>
          </p:cNvSpPr>
          <p:nvPr>
            <p:ph type="ftr" sz="quarter" idx="11"/>
          </p:nvPr>
        </p:nvSpPr>
        <p:spPr/>
        <p:txBody>
          <a:bodyPr/>
          <a:lstStyle/>
          <a:p>
            <a:r>
              <a:rPr lang="it-IT" smtClean="0"/>
              <a:t>1</a:t>
            </a:r>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E39225E-3BF0-42AB-9202-996065938000}" type="datetime1">
              <a:rPr lang="it-IT" smtClean="0"/>
              <a:pPr/>
              <a:t>04/10/2016</a:t>
            </a:fld>
            <a:endParaRPr lang="it-IT"/>
          </a:p>
        </p:txBody>
      </p:sp>
      <p:sp>
        <p:nvSpPr>
          <p:cNvPr id="4" name="Segnaposto piè di pagina 3"/>
          <p:cNvSpPr>
            <a:spLocks noGrp="1"/>
          </p:cNvSpPr>
          <p:nvPr>
            <p:ph type="ftr" sz="quarter" idx="11"/>
          </p:nvPr>
        </p:nvSpPr>
        <p:spPr/>
        <p:txBody>
          <a:bodyPr/>
          <a:lstStyle/>
          <a:p>
            <a:r>
              <a:rPr lang="it-IT" smtClean="0"/>
              <a:t>1</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27C4AB9-7020-4387-88B9-A9A0CB4B0359}" type="datetime1">
              <a:rPr lang="it-IT" smtClean="0"/>
              <a:pPr/>
              <a:t>04/10/2016</a:t>
            </a:fld>
            <a:endParaRPr lang="it-IT"/>
          </a:p>
        </p:txBody>
      </p:sp>
      <p:sp>
        <p:nvSpPr>
          <p:cNvPr id="3" name="Segnaposto piè di pagina 2"/>
          <p:cNvSpPr>
            <a:spLocks noGrp="1"/>
          </p:cNvSpPr>
          <p:nvPr>
            <p:ph type="ftr" sz="quarter" idx="11"/>
          </p:nvPr>
        </p:nvSpPr>
        <p:spPr/>
        <p:txBody>
          <a:bodyPr/>
          <a:lstStyle/>
          <a:p>
            <a:r>
              <a:rPr lang="it-IT" smtClean="0"/>
              <a:t>1</a:t>
            </a:r>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0C38E15-0FE9-4242-8EE2-BD1F27EAB2F4}" type="datetime1">
              <a:rPr lang="it-IT" smtClean="0"/>
              <a:pPr/>
              <a:t>04/10/2016</a:t>
            </a:fld>
            <a:endParaRPr lang="it-IT"/>
          </a:p>
        </p:txBody>
      </p:sp>
      <p:sp>
        <p:nvSpPr>
          <p:cNvPr id="6" name="Segnaposto piè di pagina 5"/>
          <p:cNvSpPr>
            <a:spLocks noGrp="1"/>
          </p:cNvSpPr>
          <p:nvPr>
            <p:ph type="ftr" sz="quarter" idx="11"/>
          </p:nvPr>
        </p:nvSpPr>
        <p:spPr/>
        <p:txBody>
          <a:bodyPr/>
          <a:lstStyle/>
          <a:p>
            <a:r>
              <a:rPr lang="it-IT" smtClean="0"/>
              <a:t>1</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64C45E9-2800-4140-880C-035500B7ECCA}" type="datetime1">
              <a:rPr lang="it-IT" smtClean="0"/>
              <a:pPr/>
              <a:t>04/10/2016</a:t>
            </a:fld>
            <a:endParaRPr lang="it-IT"/>
          </a:p>
        </p:txBody>
      </p:sp>
      <p:sp>
        <p:nvSpPr>
          <p:cNvPr id="6" name="Segnaposto piè di pagina 5"/>
          <p:cNvSpPr>
            <a:spLocks noGrp="1"/>
          </p:cNvSpPr>
          <p:nvPr>
            <p:ph type="ftr" sz="quarter" idx="11"/>
          </p:nvPr>
        </p:nvSpPr>
        <p:spPr/>
        <p:txBody>
          <a:bodyPr/>
          <a:lstStyle/>
          <a:p>
            <a:r>
              <a:rPr lang="it-IT" smtClean="0"/>
              <a:t>1</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01EAF-6370-43BC-9354-226CFBD7BD96}" type="datetime1">
              <a:rPr lang="it-IT" smtClean="0"/>
              <a:pPr/>
              <a:t>04/10/2016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1</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it/url?sa=i&amp;rct=j&amp;q=&amp;esrc=s&amp;source=images&amp;cd=&amp;cad=rja&amp;uact=8&amp;ved=0ahUKEwj1-7uQyLHPAhVMtBoKHfbdAUQQjRwIBw&amp;url=http://www.consulentidellavoro.re.it/&amp;psig=AFQjCNGfgoaub07mdy4BxmpES69bkid9ZQ&amp;ust=1475134910755260"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2492896"/>
            <a:ext cx="8136904" cy="648072"/>
          </a:xfrm>
        </p:spPr>
        <p:txBody>
          <a:bodyPr>
            <a:noAutofit/>
          </a:bodyPr>
          <a:lstStyle/>
          <a:p>
            <a:r>
              <a:rPr lang="it-IT" dirty="0" smtClean="0">
                <a:solidFill>
                  <a:srgbClr val="00A6DE"/>
                </a:solidFill>
              </a:rPr>
              <a:t/>
            </a:r>
            <a:br>
              <a:rPr lang="it-IT" dirty="0" smtClean="0">
                <a:solidFill>
                  <a:srgbClr val="00A6DE"/>
                </a:solidFill>
              </a:rPr>
            </a:br>
            <a:r>
              <a:rPr lang="it-IT" sz="5400" dirty="0" smtClean="0">
                <a:solidFill>
                  <a:srgbClr val="00A6DE"/>
                </a:solidFill>
              </a:rPr>
              <a:t>  </a:t>
            </a:r>
            <a:br>
              <a:rPr lang="it-IT" sz="5400" dirty="0" smtClean="0">
                <a:solidFill>
                  <a:srgbClr val="00A6DE"/>
                </a:solidFill>
              </a:rPr>
            </a:br>
            <a:r>
              <a:rPr lang="it-IT" sz="5400" dirty="0" smtClean="0">
                <a:solidFill>
                  <a:srgbClr val="00A6DE"/>
                </a:solidFill>
              </a:rPr>
              <a:t> </a:t>
            </a:r>
            <a:r>
              <a:rPr lang="it-IT" sz="3200" dirty="0" smtClean="0">
                <a:solidFill>
                  <a:srgbClr val="00A6DE"/>
                </a:solidFill>
              </a:rPr>
              <a:t>“Conoscere l’Enpam”</a:t>
            </a:r>
            <a:r>
              <a:rPr lang="it-IT" sz="3200" dirty="0" smtClean="0">
                <a:solidFill>
                  <a:srgbClr val="005477"/>
                </a:solidFill>
                <a:cs typeface="Arial" pitchFamily="34" charset="0"/>
              </a:rPr>
              <a:t/>
            </a:r>
            <a:br>
              <a:rPr lang="it-IT" sz="3200" dirty="0" smtClean="0">
                <a:solidFill>
                  <a:srgbClr val="005477"/>
                </a:solidFill>
                <a:cs typeface="Arial" pitchFamily="34" charset="0"/>
              </a:rPr>
            </a:br>
            <a:r>
              <a:rPr lang="it-IT" sz="5400" dirty="0" smtClean="0">
                <a:solidFill>
                  <a:srgbClr val="005477"/>
                </a:solidFill>
              </a:rPr>
              <a:t/>
            </a:r>
            <a:br>
              <a:rPr lang="it-IT" sz="5400" dirty="0" smtClean="0">
                <a:solidFill>
                  <a:srgbClr val="005477"/>
                </a:solidFill>
              </a:rPr>
            </a:br>
            <a:endParaRPr lang="it-IT" sz="3200" dirty="0" smtClean="0">
              <a:solidFill>
                <a:srgbClr val="005477"/>
              </a:solidFill>
              <a:ea typeface="+mn-ea"/>
              <a:cs typeface="Arial" pitchFamily="34" charset="0"/>
            </a:endParaRPr>
          </a:p>
        </p:txBody>
      </p:sp>
      <p:sp>
        <p:nvSpPr>
          <p:cNvPr id="3" name="Rettangolo 2"/>
          <p:cNvSpPr/>
          <p:nvPr/>
        </p:nvSpPr>
        <p:spPr>
          <a:xfrm>
            <a:off x="323528" y="476672"/>
            <a:ext cx="8424936" cy="2246769"/>
          </a:xfrm>
          <a:prstGeom prst="rect">
            <a:avLst/>
          </a:prstGeom>
        </p:spPr>
        <p:txBody>
          <a:bodyPr wrap="square">
            <a:spAutoFit/>
          </a:bodyPr>
          <a:lstStyle/>
          <a:p>
            <a:pPr algn="ctr" eaLnBrk="0" hangingPunct="0">
              <a:defRPr/>
            </a:pPr>
            <a:endParaRPr lang="it-IT" sz="4400" b="1" dirty="0" smtClean="0">
              <a:solidFill>
                <a:srgbClr val="005477"/>
              </a:solidFill>
              <a:effectLst>
                <a:outerShdw blurRad="38100" dist="38100" dir="2700000" algn="tl">
                  <a:srgbClr val="000000">
                    <a:alpha val="43137"/>
                  </a:srgbClr>
                </a:outerShdw>
              </a:effectLst>
              <a:latin typeface="Arial" charset="0"/>
              <a:cs typeface="Arial" charset="0"/>
            </a:endParaRPr>
          </a:p>
          <a:p>
            <a:pPr algn="ctr" eaLnBrk="0" hangingPunct="0">
              <a:defRPr/>
            </a:pPr>
            <a:r>
              <a:rPr lang="it-IT" sz="2400" b="1" dirty="0" smtClean="0">
                <a:solidFill>
                  <a:srgbClr val="00A6DE"/>
                </a:solidFill>
                <a:effectLst>
                  <a:outerShdw blurRad="38100" dist="38100" dir="2700000" algn="tl">
                    <a:srgbClr val="000000">
                      <a:alpha val="43137"/>
                    </a:srgbClr>
                  </a:outerShdw>
                </a:effectLst>
                <a:latin typeface="+mj-lt"/>
                <a:cs typeface="Arial" charset="0"/>
              </a:rPr>
              <a:t>Ordine dei Medici e degli Odontoiatri di  </a:t>
            </a:r>
            <a:r>
              <a:rPr lang="it-IT" sz="2800" b="1" i="1" dirty="0" smtClean="0">
                <a:solidFill>
                  <a:srgbClr val="00A6DE"/>
                </a:solidFill>
                <a:effectLst>
                  <a:outerShdw blurRad="38100" dist="38100" dir="2700000" algn="tl">
                    <a:srgbClr val="000000">
                      <a:alpha val="43137"/>
                    </a:srgbClr>
                  </a:outerShdw>
                </a:effectLst>
                <a:latin typeface="+mj-lt"/>
                <a:cs typeface="Arial" charset="0"/>
              </a:rPr>
              <a:t>Reggio Emilia</a:t>
            </a:r>
          </a:p>
          <a:p>
            <a:pPr algn="ctr" eaLnBrk="0" hangingPunct="0">
              <a:defRPr/>
            </a:pPr>
            <a:r>
              <a:rPr lang="it-IT" sz="2800" b="1" i="1" dirty="0" smtClean="0">
                <a:solidFill>
                  <a:srgbClr val="00A6DE"/>
                </a:solidFill>
                <a:effectLst>
                  <a:outerShdw blurRad="38100" dist="38100" dir="2700000" algn="tl">
                    <a:srgbClr val="000000">
                      <a:alpha val="43137"/>
                    </a:srgbClr>
                  </a:outerShdw>
                </a:effectLst>
                <a:latin typeface="+mj-lt"/>
                <a:cs typeface="Arial" charset="0"/>
              </a:rPr>
              <a:t>Sabato 1 ottobre</a:t>
            </a:r>
          </a:p>
          <a:p>
            <a:pPr algn="ctr" eaLnBrk="0" hangingPunct="0">
              <a:defRPr/>
            </a:pPr>
            <a:endParaRPr lang="it-IT" sz="2000" b="1" dirty="0" smtClean="0">
              <a:solidFill>
                <a:srgbClr val="005477"/>
              </a:solidFill>
              <a:effectLst>
                <a:outerShdw blurRad="38100" dist="38100" dir="2700000" algn="tl">
                  <a:srgbClr val="000000">
                    <a:alpha val="43137"/>
                  </a:srgbClr>
                </a:outerShdw>
              </a:effectLst>
              <a:latin typeface="Arial" charset="0"/>
              <a:cs typeface="Arial" charset="0"/>
            </a:endParaRPr>
          </a:p>
          <a:p>
            <a:pPr algn="ctr" eaLnBrk="0" hangingPunct="0">
              <a:defRPr/>
            </a:pPr>
            <a:endParaRPr lang="it-IT" sz="2000" b="1" dirty="0">
              <a:solidFill>
                <a:srgbClr val="005477"/>
              </a:solidFill>
              <a:effectLst>
                <a:outerShdw blurRad="38100" dist="38100" dir="2700000" algn="tl">
                  <a:srgbClr val="000000">
                    <a:alpha val="43137"/>
                  </a:srgbClr>
                </a:outerShdw>
              </a:effectLst>
              <a:latin typeface="Arial" charset="0"/>
              <a:cs typeface="Arial" charset="0"/>
            </a:endParaRPr>
          </a:p>
        </p:txBody>
      </p:sp>
      <p:pic>
        <p:nvPicPr>
          <p:cNvPr id="4" name="Immagine 3" descr="logo-ENPAM-PAYOFF-medioRGB.jpg"/>
          <p:cNvPicPr/>
          <p:nvPr/>
        </p:nvPicPr>
        <p:blipFill>
          <a:blip r:embed="rId3" cstate="print"/>
          <a:srcRect/>
          <a:stretch>
            <a:fillRect/>
          </a:stretch>
        </p:blipFill>
        <p:spPr bwMode="auto">
          <a:xfrm>
            <a:off x="4067944" y="3861048"/>
            <a:ext cx="1000125" cy="495300"/>
          </a:xfrm>
          <a:prstGeom prst="rect">
            <a:avLst/>
          </a:prstGeom>
          <a:noFill/>
          <a:ln w="9525">
            <a:noFill/>
            <a:miter lim="800000"/>
            <a:headEnd/>
            <a:tailEnd/>
          </a:ln>
        </p:spPr>
      </p:pic>
      <p:sp>
        <p:nvSpPr>
          <p:cNvPr id="5" name="Rettangolo 4"/>
          <p:cNvSpPr/>
          <p:nvPr/>
        </p:nvSpPr>
        <p:spPr>
          <a:xfrm>
            <a:off x="2411760" y="5013176"/>
            <a:ext cx="4572000" cy="646331"/>
          </a:xfrm>
          <a:prstGeom prst="rect">
            <a:avLst/>
          </a:prstGeom>
        </p:spPr>
        <p:txBody>
          <a:bodyPr>
            <a:spAutoFit/>
          </a:bodyPr>
          <a:lstStyle/>
          <a:p>
            <a:pPr algn="ctr"/>
            <a:r>
              <a:rPr lang="it-IT" b="1" dirty="0" smtClean="0">
                <a:solidFill>
                  <a:srgbClr val="00A6DE"/>
                </a:solidFill>
                <a:effectLst>
                  <a:outerShdw blurRad="38100" dist="38100" dir="2700000" algn="tl">
                    <a:srgbClr val="000000">
                      <a:alpha val="43137"/>
                    </a:srgbClr>
                  </a:outerShdw>
                </a:effectLst>
                <a:latin typeface="Arial" charset="0"/>
                <a:cs typeface="Arial" charset="0"/>
              </a:rPr>
              <a:t>Giampiero Malagnino</a:t>
            </a:r>
            <a:br>
              <a:rPr lang="it-IT" b="1" dirty="0" smtClean="0">
                <a:solidFill>
                  <a:srgbClr val="00A6DE"/>
                </a:solidFill>
                <a:effectLst>
                  <a:outerShdw blurRad="38100" dist="38100" dir="2700000" algn="tl">
                    <a:srgbClr val="000000">
                      <a:alpha val="43137"/>
                    </a:srgbClr>
                  </a:outerShdw>
                </a:effectLst>
                <a:latin typeface="Arial" charset="0"/>
                <a:cs typeface="Arial" charset="0"/>
              </a:rPr>
            </a:br>
            <a:endParaRPr lang="it-IT" dirty="0">
              <a:solidFill>
                <a:srgbClr val="00A6DE"/>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3"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graphicFrame>
        <p:nvGraphicFramePr>
          <p:cNvPr id="35842" name="Object 2"/>
          <p:cNvGraphicFramePr>
            <a:graphicFrameLocks noChangeAspect="1"/>
          </p:cNvGraphicFramePr>
          <p:nvPr/>
        </p:nvGraphicFramePr>
        <p:xfrm>
          <a:off x="271462" y="2348880"/>
          <a:ext cx="8872538" cy="1874837"/>
        </p:xfrm>
        <a:graphic>
          <a:graphicData uri="http://schemas.openxmlformats.org/presentationml/2006/ole">
            <mc:AlternateContent xmlns:mc="http://schemas.openxmlformats.org/markup-compatibility/2006">
              <mc:Choice xmlns:v="urn:schemas-microsoft-com:vml" Requires="v">
                <p:oleObj spid="_x0000_s35845" name="Documento" r:id="rId4" imgW="11786509" imgH="2495094" progId="Word.Document.12">
                  <p:embed/>
                </p:oleObj>
              </mc:Choice>
              <mc:Fallback>
                <p:oleObj name="Documento" r:id="rId4" imgW="11786509" imgH="2495094"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 y="2348880"/>
                        <a:ext cx="8872538" cy="187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olo 1"/>
          <p:cNvSpPr txBox="1">
            <a:spLocks/>
          </p:cNvSpPr>
          <p:nvPr/>
        </p:nvSpPr>
        <p:spPr bwMode="auto">
          <a:xfrm>
            <a:off x="0" y="981075"/>
            <a:ext cx="9144000" cy="1431925"/>
          </a:xfrm>
          <a:prstGeom prst="rect">
            <a:avLst/>
          </a:prstGeom>
          <a:noFill/>
          <a:ln w="9525">
            <a:noFill/>
            <a:miter lim="800000"/>
            <a:headEnd/>
            <a:tailEnd/>
          </a:ln>
          <a:effectLst/>
        </p:spPr>
        <p:txBody>
          <a:bodyPr anchor="ctr"/>
          <a:lstStyle/>
          <a:p>
            <a:pPr algn="ctr" eaLnBrk="0" hangingPunct="0">
              <a:defRPr/>
            </a:pPr>
            <a:r>
              <a:rPr lang="it-IT" sz="2800" b="1" kern="0" dirty="0">
                <a:solidFill>
                  <a:srgbClr val="FF6600"/>
                </a:solidFill>
                <a:effectLst>
                  <a:outerShdw blurRad="38100" dist="38100" dir="2700000" algn="tl">
                    <a:srgbClr val="000000"/>
                  </a:outerShdw>
                </a:effectLst>
                <a:latin typeface="Comic Sans MS" pitchFamily="66" charset="0"/>
                <a:ea typeface="+mj-ea"/>
                <a:cs typeface="+mj-cs"/>
              </a:rPr>
              <a:t/>
            </a:r>
            <a:br>
              <a:rPr lang="it-IT" sz="2800" b="1" kern="0" dirty="0">
                <a:solidFill>
                  <a:srgbClr val="FF6600"/>
                </a:solidFill>
                <a:effectLst>
                  <a:outerShdw blurRad="38100" dist="38100" dir="2700000" algn="tl">
                    <a:srgbClr val="000000"/>
                  </a:outerShdw>
                </a:effectLst>
                <a:latin typeface="Comic Sans MS" pitchFamily="66" charset="0"/>
                <a:ea typeface="+mj-ea"/>
                <a:cs typeface="+mj-cs"/>
              </a:rPr>
            </a:br>
            <a:r>
              <a:rPr lang="it-IT" sz="3600" b="1" kern="0" dirty="0"/>
              <a:t>Bilancio tecnico al 31.12.2009</a:t>
            </a:r>
            <a:br>
              <a:rPr lang="it-IT" sz="3600" b="1" kern="0" dirty="0"/>
            </a:br>
            <a:r>
              <a:rPr lang="it-IT" sz="3200" b="1" kern="0" dirty="0">
                <a:solidFill>
                  <a:srgbClr val="FF6600"/>
                </a:solidFill>
                <a:effectLst>
                  <a:outerShdw blurRad="38100" dist="38100" dir="2700000" algn="tl">
                    <a:srgbClr val="000000"/>
                  </a:outerShdw>
                </a:effectLst>
                <a:latin typeface="Comic Sans MS" pitchFamily="66" charset="0"/>
                <a:ea typeface="+mj-ea"/>
                <a:cs typeface="+mj-cs"/>
              </a:rPr>
              <a:t/>
            </a:r>
            <a:br>
              <a:rPr lang="it-IT" sz="3200" b="1" kern="0" dirty="0">
                <a:solidFill>
                  <a:srgbClr val="FF6600"/>
                </a:solidFill>
                <a:effectLst>
                  <a:outerShdw blurRad="38100" dist="38100" dir="2700000" algn="tl">
                    <a:srgbClr val="000000"/>
                  </a:outerShdw>
                </a:effectLst>
                <a:latin typeface="Comic Sans MS" pitchFamily="66" charset="0"/>
                <a:ea typeface="+mj-ea"/>
                <a:cs typeface="+mj-cs"/>
              </a:rPr>
            </a:br>
            <a:endParaRPr lang="it-IT" sz="3600" b="1" kern="0" dirty="0">
              <a:solidFill>
                <a:schemeClr val="tx2"/>
              </a:solidFill>
              <a:effectLst>
                <a:outerShdw blurRad="38100" dist="38100" dir="2700000" algn="tl">
                  <a:srgbClr val="000000"/>
                </a:outerShdw>
              </a:effectLst>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Rettangolo 4"/>
          <p:cNvSpPr/>
          <p:nvPr/>
        </p:nvSpPr>
        <p:spPr>
          <a:xfrm>
            <a:off x="2267744" y="476672"/>
            <a:ext cx="4572000" cy="1200329"/>
          </a:xfrm>
          <a:prstGeom prst="rect">
            <a:avLst/>
          </a:prstGeom>
        </p:spPr>
        <p:txBody>
          <a:bodyPr>
            <a:spAutoFit/>
          </a:bodyPr>
          <a:lstStyle/>
          <a:p>
            <a:pPr algn="ctr" eaLnBrk="0" hangingPunct="0">
              <a:defRPr/>
            </a:pPr>
            <a:r>
              <a:rPr lang="it-IT" sz="3600" b="1" kern="0" dirty="0" smtClean="0"/>
              <a:t>Cosa abbiamo fatto</a:t>
            </a:r>
            <a:br>
              <a:rPr lang="it-IT" sz="3600" b="1" kern="0" dirty="0" smtClean="0"/>
            </a:br>
            <a:endParaRPr lang="it-IT" sz="3600" b="1" kern="0" dirty="0"/>
          </a:p>
        </p:txBody>
      </p:sp>
      <p:sp>
        <p:nvSpPr>
          <p:cNvPr id="8" name="Rettangolo 7"/>
          <p:cNvSpPr/>
          <p:nvPr/>
        </p:nvSpPr>
        <p:spPr>
          <a:xfrm>
            <a:off x="395536" y="1268760"/>
            <a:ext cx="8064896" cy="4752070"/>
          </a:xfrm>
          <a:prstGeom prst="rect">
            <a:avLst/>
          </a:prstGeom>
        </p:spPr>
        <p:txBody>
          <a:bodyPr wrap="square">
            <a:spAutoFit/>
          </a:bodyPr>
          <a:lstStyle/>
          <a:p>
            <a:pPr marL="342900" indent="-342900" algn="just" eaLnBrk="0" hangingPunct="0">
              <a:spcBef>
                <a:spcPct val="20000"/>
              </a:spcBef>
              <a:buClr>
                <a:schemeClr val="hlink"/>
              </a:buClr>
              <a:buSzPct val="70000"/>
              <a:defRPr/>
            </a:pPr>
            <a:r>
              <a:rPr lang="it-IT" sz="1600" kern="0" dirty="0" smtClean="0">
                <a:solidFill>
                  <a:srgbClr val="FFFFFF"/>
                </a:solidFill>
                <a:effectLst>
                  <a:outerShdw blurRad="38100" dist="38100" dir="2700000" algn="tl">
                    <a:srgbClr val="000000"/>
                  </a:outerShdw>
                </a:effectLst>
                <a:latin typeface="Comic Sans MS" pitchFamily="66" charset="0"/>
              </a:rPr>
              <a:t>	</a:t>
            </a:r>
            <a:r>
              <a:rPr lang="it-IT" sz="2000" kern="0" dirty="0" smtClean="0"/>
              <a:t>intervento sulla </a:t>
            </a:r>
            <a:r>
              <a:rPr lang="it-IT" b="1" kern="0" dirty="0" smtClean="0">
                <a:solidFill>
                  <a:srgbClr val="0070C0"/>
                </a:solidFill>
              </a:rPr>
              <a:t>aliquota di rendimento </a:t>
            </a:r>
            <a:r>
              <a:rPr lang="it-IT" sz="2000" kern="0" dirty="0" smtClean="0"/>
              <a:t>dei contributi incassati, riducendo di fatto la valorizzazione assegnata già al momento della sua riscossione di una misura che tenga conto dell’aspettativa di vita post lavorativa del contribuente</a:t>
            </a:r>
          </a:p>
          <a:p>
            <a:pPr marL="342900" indent="-342900" algn="just" eaLnBrk="0" hangingPunct="0">
              <a:lnSpc>
                <a:spcPts val="800"/>
              </a:lnSpc>
              <a:spcBef>
                <a:spcPct val="20000"/>
              </a:spcBef>
              <a:buClr>
                <a:schemeClr val="hlink"/>
              </a:buClr>
              <a:buSzPct val="70000"/>
              <a:buFont typeface="Wingdings" pitchFamily="2" charset="2"/>
              <a:buChar char="n"/>
              <a:defRPr/>
            </a:pPr>
            <a:endParaRPr lang="it-IT" kern="0" dirty="0" smtClean="0">
              <a:solidFill>
                <a:srgbClr val="FFFFFF"/>
              </a:solidFill>
            </a:endParaRPr>
          </a:p>
          <a:p>
            <a:pPr marL="342900" indent="-342900" algn="just" eaLnBrk="0" hangingPunct="0">
              <a:spcBef>
                <a:spcPct val="20000"/>
              </a:spcBef>
              <a:buClr>
                <a:schemeClr val="hlink"/>
              </a:buClr>
              <a:buSzPct val="70000"/>
              <a:defRPr/>
            </a:pPr>
            <a:r>
              <a:rPr lang="it-IT" kern="0" dirty="0" smtClean="0">
                <a:solidFill>
                  <a:srgbClr val="FFFFFF"/>
                </a:solidFill>
              </a:rPr>
              <a:t>•	</a:t>
            </a:r>
            <a:r>
              <a:rPr lang="it-IT" sz="2000" kern="0" dirty="0" smtClean="0"/>
              <a:t>intervento sulle </a:t>
            </a:r>
            <a:r>
              <a:rPr lang="it-IT" b="1" kern="0" dirty="0" smtClean="0">
                <a:solidFill>
                  <a:srgbClr val="0070C0"/>
                </a:solidFill>
              </a:rPr>
              <a:t>riduzioni</a:t>
            </a:r>
            <a:r>
              <a:rPr lang="it-IT" kern="0" dirty="0" smtClean="0">
                <a:solidFill>
                  <a:srgbClr val="0070C0"/>
                </a:solidFill>
              </a:rPr>
              <a:t> </a:t>
            </a:r>
            <a:r>
              <a:rPr lang="it-IT" sz="2000" kern="0" dirty="0" smtClean="0"/>
              <a:t>assegnate a chi va in pensione prima dell’anno stabilito di</a:t>
            </a:r>
            <a:r>
              <a:rPr lang="it-IT" kern="0" dirty="0" smtClean="0">
                <a:solidFill>
                  <a:srgbClr val="FFFFFF"/>
                </a:solidFill>
              </a:rPr>
              <a:t> </a:t>
            </a:r>
            <a:r>
              <a:rPr lang="it-IT" b="1" kern="0" dirty="0" smtClean="0">
                <a:solidFill>
                  <a:srgbClr val="00B050"/>
                </a:solidFill>
              </a:rPr>
              <a:t>pensione ordinaria di vecchiaia</a:t>
            </a:r>
            <a:r>
              <a:rPr lang="it-IT" kern="0" dirty="0" smtClean="0">
                <a:solidFill>
                  <a:srgbClr val="00B050"/>
                </a:solidFill>
              </a:rPr>
              <a:t> </a:t>
            </a:r>
            <a:r>
              <a:rPr lang="it-IT" sz="2000" kern="0" dirty="0" smtClean="0"/>
              <a:t>in una misura che tenga appunto conto di quanto tempo poi la Fondazione dovrà pagargli la pensione</a:t>
            </a:r>
          </a:p>
          <a:p>
            <a:pPr marL="342900" indent="-342900" algn="just" eaLnBrk="0" hangingPunct="0">
              <a:lnSpc>
                <a:spcPts val="800"/>
              </a:lnSpc>
              <a:spcBef>
                <a:spcPct val="20000"/>
              </a:spcBef>
              <a:buClr>
                <a:schemeClr val="hlink"/>
              </a:buClr>
              <a:buSzPct val="70000"/>
              <a:defRPr/>
            </a:pPr>
            <a:endParaRPr lang="it-IT" sz="2000" kern="0" dirty="0" smtClean="0"/>
          </a:p>
          <a:p>
            <a:pPr marL="342900" indent="-342900" algn="just" eaLnBrk="0" hangingPunct="0">
              <a:spcBef>
                <a:spcPct val="20000"/>
              </a:spcBef>
              <a:buClr>
                <a:schemeClr val="hlink"/>
              </a:buClr>
              <a:buSzPct val="70000"/>
              <a:defRPr/>
            </a:pPr>
            <a:r>
              <a:rPr lang="it-IT" sz="2000" kern="0" dirty="0" smtClean="0"/>
              <a:t>•	nell’ambito del mantenuto </a:t>
            </a:r>
            <a:r>
              <a:rPr lang="it-IT" sz="2000" kern="0" dirty="0" err="1" smtClean="0"/>
              <a:t>range</a:t>
            </a:r>
            <a:r>
              <a:rPr lang="it-IT" sz="2000" kern="0" dirty="0" smtClean="0"/>
              <a:t> di scelta del pensionamento, spostare in maniera tecnicamente e </a:t>
            </a:r>
            <a:r>
              <a:rPr lang="it-IT" sz="2000" kern="0" dirty="0" err="1" smtClean="0"/>
              <a:t>attuarialmente</a:t>
            </a:r>
            <a:r>
              <a:rPr lang="it-IT" sz="2000" kern="0" dirty="0" smtClean="0"/>
              <a:t> definita </a:t>
            </a:r>
            <a:r>
              <a:rPr lang="it-IT" b="1" kern="0" spc="-50" dirty="0" smtClean="0">
                <a:solidFill>
                  <a:srgbClr val="0070C0"/>
                </a:solidFill>
              </a:rPr>
              <a:t>l’età del pensionamento ordinario</a:t>
            </a:r>
            <a:r>
              <a:rPr lang="it-IT" kern="0" spc="-50" dirty="0" smtClean="0">
                <a:solidFill>
                  <a:srgbClr val="0070C0"/>
                </a:solidFill>
              </a:rPr>
              <a:t> </a:t>
            </a:r>
            <a:r>
              <a:rPr lang="it-IT" sz="2000" kern="0" dirty="0" smtClean="0"/>
              <a:t>sotto il quale scattano le riduzioni di cui sopra</a:t>
            </a:r>
          </a:p>
          <a:p>
            <a:pPr marL="342900" indent="-342900" algn="just" eaLnBrk="0" hangingPunct="0">
              <a:lnSpc>
                <a:spcPts val="800"/>
              </a:lnSpc>
              <a:spcBef>
                <a:spcPct val="20000"/>
              </a:spcBef>
              <a:buClr>
                <a:schemeClr val="hlink"/>
              </a:buClr>
              <a:buSzPct val="70000"/>
              <a:buFont typeface="Wingdings" pitchFamily="2" charset="2"/>
              <a:buChar char="n"/>
              <a:defRPr/>
            </a:pPr>
            <a:endParaRPr lang="it-IT" sz="2000" kern="0" dirty="0" smtClean="0"/>
          </a:p>
          <a:p>
            <a:pPr marL="342900" indent="-342900" algn="just" eaLnBrk="0" hangingPunct="0">
              <a:spcBef>
                <a:spcPct val="20000"/>
              </a:spcBef>
              <a:buClr>
                <a:schemeClr val="hlink"/>
              </a:buClr>
              <a:buSzPct val="70000"/>
              <a:defRPr/>
            </a:pPr>
            <a:r>
              <a:rPr lang="it-IT" sz="2000" kern="0" dirty="0" smtClean="0"/>
              <a:t>•	solo soddisfatti i punti precedenti, procedere all’eventuale aumento </a:t>
            </a:r>
            <a:r>
              <a:rPr lang="it-IT" b="1" kern="0" dirty="0" smtClean="0">
                <a:solidFill>
                  <a:srgbClr val="0070C0"/>
                </a:solidFill>
              </a:rPr>
              <a:t>dell’aliquota contributiva</a:t>
            </a:r>
            <a:r>
              <a:rPr lang="it-IT" kern="0" dirty="0" smtClean="0">
                <a:solidFill>
                  <a:srgbClr val="0070C0"/>
                </a:solidFill>
              </a:rPr>
              <a:t>, </a:t>
            </a:r>
            <a:r>
              <a:rPr lang="it-IT" sz="2000" kern="0" dirty="0" smtClean="0"/>
              <a:t>per garantire pensioni di importo adeguato</a:t>
            </a:r>
          </a:p>
          <a:p>
            <a:pPr marL="342900" indent="-342900" algn="just" eaLnBrk="0" hangingPunct="0">
              <a:spcBef>
                <a:spcPct val="20000"/>
              </a:spcBef>
              <a:buClr>
                <a:schemeClr val="hlink"/>
              </a:buClr>
              <a:buSzPct val="70000"/>
              <a:buFont typeface="Wingdings" pitchFamily="2" charset="2"/>
              <a:buChar char="n"/>
              <a:defRPr/>
            </a:pPr>
            <a:endParaRPr lang="it-IT" sz="1600" kern="0" dirty="0">
              <a:effectLst>
                <a:outerShdw blurRad="38100" dist="38100" dir="2700000" algn="tl">
                  <a:srgbClr val="000000"/>
                </a:outerShdw>
              </a:effectLst>
              <a:latin typeface="Bodoni M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395536" y="332656"/>
            <a:ext cx="8610600" cy="1224136"/>
          </a:xfrm>
          <a:prstGeom prst="rect">
            <a:avLst/>
          </a:prstGeom>
          <a:noFill/>
          <a:ln w="9525">
            <a:noFill/>
            <a:miter lim="800000"/>
            <a:headEnd/>
            <a:tailEnd/>
          </a:ln>
          <a:effectLst/>
        </p:spPr>
        <p:txBody>
          <a:bodyPr/>
          <a:lstStyle/>
          <a:p>
            <a:pPr algn="ctr">
              <a:defRPr/>
            </a:pPr>
            <a:r>
              <a:rPr lang="it-IT" sz="3600" b="1" kern="0" dirty="0" smtClean="0"/>
              <a:t>SALDO CORRENTE </a:t>
            </a:r>
            <a:r>
              <a:rPr lang="it-IT" sz="3600" b="1" kern="0" dirty="0" err="1" smtClean="0"/>
              <a:t>DI</a:t>
            </a:r>
            <a:r>
              <a:rPr lang="it-IT" sz="3600" b="1" kern="0" dirty="0" smtClean="0"/>
              <a:t> TUTTI I FONDI ENPAM</a:t>
            </a:r>
          </a:p>
          <a:p>
            <a:pPr algn="ctr">
              <a:defRPr/>
            </a:pPr>
            <a:r>
              <a:rPr lang="it-IT" sz="3600" b="1" kern="0" dirty="0" smtClean="0"/>
              <a:t>BILANCIO TECNICO AL 31.12.2009 - PARAMETRI SPECIFICI</a:t>
            </a:r>
            <a:endParaRPr lang="it-IT" sz="3600" b="1" kern="0" dirty="0"/>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graphicFrame>
        <p:nvGraphicFramePr>
          <p:cNvPr id="9" name="Grafico 8"/>
          <p:cNvGraphicFramePr/>
          <p:nvPr/>
        </p:nvGraphicFramePr>
        <p:xfrm>
          <a:off x="971600" y="1988840"/>
          <a:ext cx="6670964" cy="44917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Rettangolo 4"/>
          <p:cNvSpPr/>
          <p:nvPr/>
        </p:nvSpPr>
        <p:spPr>
          <a:xfrm>
            <a:off x="1331640" y="332656"/>
            <a:ext cx="6048672" cy="1200329"/>
          </a:xfrm>
          <a:prstGeom prst="rect">
            <a:avLst/>
          </a:prstGeom>
        </p:spPr>
        <p:txBody>
          <a:bodyPr wrap="square">
            <a:spAutoFit/>
          </a:bodyPr>
          <a:lstStyle/>
          <a:p>
            <a:pPr algn="ctr">
              <a:defRPr/>
            </a:pPr>
            <a:r>
              <a:rPr lang="it-IT" sz="2400" b="1" kern="0" dirty="0" smtClean="0"/>
              <a:t>PATRIMONIO E RISERVA LEGALE </a:t>
            </a:r>
            <a:r>
              <a:rPr lang="it-IT" sz="2400" b="1" kern="0" dirty="0" err="1" smtClean="0"/>
              <a:t>DI</a:t>
            </a:r>
            <a:r>
              <a:rPr lang="it-IT" sz="2400" b="1" kern="0" dirty="0" smtClean="0"/>
              <a:t> TUTTI I</a:t>
            </a:r>
          </a:p>
          <a:p>
            <a:pPr algn="ctr">
              <a:defRPr/>
            </a:pPr>
            <a:r>
              <a:rPr lang="it-IT" sz="2400" b="1" kern="0" dirty="0" smtClean="0"/>
              <a:t>FONDI ENPAM</a:t>
            </a:r>
          </a:p>
          <a:p>
            <a:pPr algn="ctr">
              <a:defRPr/>
            </a:pPr>
            <a:r>
              <a:rPr lang="it-IT" sz="2400" b="1" kern="0" dirty="0" smtClean="0"/>
              <a:t> POST-RIFORMA</a:t>
            </a:r>
            <a:endParaRPr lang="it-IT" sz="3600" b="1" kern="0" dirty="0" smtClean="0"/>
          </a:p>
        </p:txBody>
      </p:sp>
      <p:graphicFrame>
        <p:nvGraphicFramePr>
          <p:cNvPr id="8" name="Grafico 7"/>
          <p:cNvGraphicFramePr/>
          <p:nvPr/>
        </p:nvGraphicFramePr>
        <p:xfrm>
          <a:off x="827584" y="1628800"/>
          <a:ext cx="6906924" cy="46138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Rettangolo 4"/>
          <p:cNvSpPr/>
          <p:nvPr/>
        </p:nvSpPr>
        <p:spPr>
          <a:xfrm>
            <a:off x="2515778" y="188640"/>
            <a:ext cx="3881191" cy="707886"/>
          </a:xfrm>
          <a:prstGeom prst="rect">
            <a:avLst/>
          </a:prstGeom>
        </p:spPr>
        <p:txBody>
          <a:bodyPr wrap="none">
            <a:spAutoFit/>
          </a:bodyPr>
          <a:lstStyle/>
          <a:p>
            <a:pPr algn="ctr">
              <a:defRPr/>
            </a:pPr>
            <a:r>
              <a:rPr lang="it-IT" sz="4000" kern="0" dirty="0" smtClean="0">
                <a:solidFill>
                  <a:srgbClr val="00A6DE"/>
                </a:solidFill>
                <a:latin typeface="+mj-lt"/>
                <a:ea typeface="+mj-ea"/>
                <a:cs typeface="+mj-cs"/>
              </a:rPr>
              <a:t>RIFORMA ENPAM</a:t>
            </a:r>
            <a:endParaRPr lang="it-IT" sz="4000" kern="0" dirty="0">
              <a:solidFill>
                <a:srgbClr val="00A6DE"/>
              </a:solidFill>
              <a:latin typeface="+mj-lt"/>
              <a:ea typeface="+mj-ea"/>
              <a:cs typeface="+mj-cs"/>
            </a:endParaRPr>
          </a:p>
        </p:txBody>
      </p:sp>
      <p:sp>
        <p:nvSpPr>
          <p:cNvPr id="8" name="Rettangolo 7"/>
          <p:cNvSpPr/>
          <p:nvPr/>
        </p:nvSpPr>
        <p:spPr>
          <a:xfrm>
            <a:off x="323528" y="764704"/>
            <a:ext cx="8496944" cy="5870838"/>
          </a:xfrm>
          <a:prstGeom prst="rect">
            <a:avLst/>
          </a:prstGeom>
        </p:spPr>
        <p:txBody>
          <a:bodyPr wrap="square">
            <a:spAutoFit/>
          </a:bodyPr>
          <a:lstStyle/>
          <a:p>
            <a:pPr algn="ctr">
              <a:lnSpc>
                <a:spcPts val="2300"/>
              </a:lnSpc>
              <a:defRPr/>
            </a:pPr>
            <a:r>
              <a:rPr lang="it-IT" sz="2400" b="1" kern="0" dirty="0" smtClean="0"/>
              <a:t>Interventi di riordino ed omogeneizzazione comuni a tutti i Fondi</a:t>
            </a:r>
          </a:p>
          <a:p>
            <a:pPr algn="ctr">
              <a:lnSpc>
                <a:spcPts val="2300"/>
              </a:lnSpc>
              <a:defRPr/>
            </a:pPr>
            <a:endParaRPr lang="it-IT" b="1" u="sng" dirty="0" smtClean="0">
              <a:solidFill>
                <a:schemeClr val="bg1"/>
              </a:solidFill>
            </a:endParaRPr>
          </a:p>
          <a:p>
            <a:pPr algn="ctr">
              <a:defRPr/>
            </a:pPr>
            <a:r>
              <a:rPr lang="it-IT" dirty="0" smtClean="0"/>
              <a:t>1) </a:t>
            </a:r>
            <a:r>
              <a:rPr lang="it-IT" b="1" dirty="0" smtClean="0"/>
              <a:t>Innalzamento graduale dell’età di vecchiaia, come di seguito indicato:</a:t>
            </a:r>
          </a:p>
          <a:p>
            <a:pPr algn="ctr">
              <a:defRPr/>
            </a:pPr>
            <a:endParaRPr lang="it-IT" sz="1600" dirty="0" smtClean="0">
              <a:solidFill>
                <a:schemeClr val="accent6">
                  <a:lumMod val="40000"/>
                  <a:lumOff val="60000"/>
                </a:schemeClr>
              </a:solidFill>
            </a:endParaRPr>
          </a:p>
          <a:p>
            <a:pPr algn="ctr">
              <a:defRPr/>
            </a:pPr>
            <a:endParaRPr lang="it-IT" sz="1600" dirty="0" smtClean="0">
              <a:solidFill>
                <a:schemeClr val="accent6">
                  <a:lumMod val="40000"/>
                  <a:lumOff val="60000"/>
                </a:schemeClr>
              </a:solidFill>
            </a:endParaRPr>
          </a:p>
          <a:p>
            <a:pPr algn="ctr">
              <a:defRPr/>
            </a:pPr>
            <a:endParaRPr lang="it-IT" sz="1600" dirty="0" smtClean="0">
              <a:solidFill>
                <a:schemeClr val="accent6">
                  <a:lumMod val="40000"/>
                  <a:lumOff val="60000"/>
                </a:schemeClr>
              </a:solidFill>
            </a:endParaRPr>
          </a:p>
          <a:p>
            <a:pPr algn="ctr">
              <a:defRPr/>
            </a:pPr>
            <a:endParaRPr lang="it-IT" sz="1600" dirty="0" smtClean="0">
              <a:solidFill>
                <a:schemeClr val="accent6">
                  <a:lumMod val="40000"/>
                  <a:lumOff val="60000"/>
                </a:schemeClr>
              </a:solidFill>
            </a:endParaRPr>
          </a:p>
          <a:p>
            <a:pPr algn="ctr">
              <a:defRPr/>
            </a:pPr>
            <a:endParaRPr lang="it-IT" sz="1600" dirty="0" smtClean="0">
              <a:solidFill>
                <a:schemeClr val="accent6">
                  <a:lumMod val="40000"/>
                  <a:lumOff val="60000"/>
                </a:schemeClr>
              </a:solidFill>
            </a:endParaRPr>
          </a:p>
          <a:p>
            <a:pPr>
              <a:defRPr/>
            </a:pPr>
            <a:r>
              <a:rPr lang="it-IT" sz="1600" dirty="0" smtClean="0">
                <a:solidFill>
                  <a:schemeClr val="accent6">
                    <a:lumMod val="40000"/>
                    <a:lumOff val="60000"/>
                  </a:schemeClr>
                </a:solidFill>
              </a:rPr>
              <a:t/>
            </a:r>
            <a:br>
              <a:rPr lang="it-IT" sz="1600" dirty="0" smtClean="0">
                <a:solidFill>
                  <a:schemeClr val="accent6">
                    <a:lumMod val="40000"/>
                    <a:lumOff val="60000"/>
                  </a:schemeClr>
                </a:solidFill>
              </a:rPr>
            </a:br>
            <a:r>
              <a:rPr lang="it-IT" sz="1600" dirty="0" smtClean="0">
                <a:solidFill>
                  <a:schemeClr val="accent6">
                    <a:lumMod val="40000"/>
                    <a:lumOff val="60000"/>
                  </a:schemeClr>
                </a:solidFill>
              </a:rPr>
              <a:t>                 </a:t>
            </a:r>
            <a:r>
              <a:rPr lang="it-IT" dirty="0" smtClean="0"/>
              <a:t>2) </a:t>
            </a:r>
            <a:r>
              <a:rPr lang="it-IT" b="1" dirty="0" smtClean="0"/>
              <a:t>Con esclusione della “Quota A”, pensione anticipata al raggiungimento del     	requisito anagrafico di seguito indicato, unitamente a 35 anni di contribuzione     	</a:t>
            </a:r>
            <a:r>
              <a:rPr lang="it-IT" b="1" dirty="0" smtClean="0">
                <a:solidFill>
                  <a:schemeClr val="tx2">
                    <a:lumMod val="60000"/>
                    <a:lumOff val="40000"/>
                  </a:schemeClr>
                </a:solidFill>
              </a:rPr>
              <a:t>e 30 anni di laurea:</a:t>
            </a:r>
            <a:endParaRPr lang="it-IT" sz="1600" b="1" dirty="0" smtClean="0">
              <a:solidFill>
                <a:schemeClr val="tx2">
                  <a:lumMod val="60000"/>
                  <a:lumOff val="40000"/>
                </a:schemeClr>
              </a:solidFill>
            </a:endParaRPr>
          </a:p>
          <a:p>
            <a:pPr algn="ctr">
              <a:defRPr/>
            </a:pPr>
            <a:endParaRPr lang="it-IT" sz="1600" dirty="0" smtClean="0">
              <a:solidFill>
                <a:schemeClr val="accent6">
                  <a:lumMod val="40000"/>
                  <a:lumOff val="60000"/>
                </a:schemeClr>
              </a:solidFill>
            </a:endParaRPr>
          </a:p>
          <a:p>
            <a:pPr algn="ctr">
              <a:defRPr/>
            </a:pPr>
            <a:endParaRPr lang="it-IT" sz="1600" dirty="0" smtClean="0">
              <a:solidFill>
                <a:schemeClr val="accent6">
                  <a:lumMod val="40000"/>
                  <a:lumOff val="60000"/>
                </a:schemeClr>
              </a:solidFill>
            </a:endParaRPr>
          </a:p>
          <a:p>
            <a:pPr algn="ctr">
              <a:defRPr/>
            </a:pPr>
            <a:endParaRPr lang="it-IT" sz="1600" dirty="0" smtClean="0">
              <a:solidFill>
                <a:schemeClr val="accent6">
                  <a:lumMod val="40000"/>
                  <a:lumOff val="60000"/>
                </a:schemeClr>
              </a:solidFill>
            </a:endParaRPr>
          </a:p>
          <a:p>
            <a:pPr algn="ctr">
              <a:defRPr/>
            </a:pPr>
            <a:endParaRPr lang="it-IT" sz="1600" dirty="0" smtClean="0">
              <a:solidFill>
                <a:schemeClr val="accent6">
                  <a:lumMod val="40000"/>
                  <a:lumOff val="60000"/>
                </a:schemeClr>
              </a:solidFill>
            </a:endParaRPr>
          </a:p>
          <a:p>
            <a:pPr algn="ctr">
              <a:defRPr/>
            </a:pPr>
            <a:endParaRPr lang="it-IT" sz="1600" dirty="0" smtClean="0">
              <a:solidFill>
                <a:schemeClr val="accent6">
                  <a:lumMod val="40000"/>
                  <a:lumOff val="60000"/>
                </a:schemeClr>
              </a:solidFill>
            </a:endParaRPr>
          </a:p>
          <a:p>
            <a:pPr algn="ctr">
              <a:defRPr/>
            </a:pPr>
            <a:r>
              <a:rPr lang="it-IT" sz="1600" dirty="0" smtClean="0">
                <a:solidFill>
                  <a:schemeClr val="accent6">
                    <a:lumMod val="40000"/>
                    <a:lumOff val="60000"/>
                  </a:schemeClr>
                </a:solidFill>
              </a:rPr>
              <a:t/>
            </a:r>
            <a:br>
              <a:rPr lang="it-IT" sz="1600" dirty="0" smtClean="0">
                <a:solidFill>
                  <a:schemeClr val="accent6">
                    <a:lumMod val="40000"/>
                    <a:lumOff val="60000"/>
                  </a:schemeClr>
                </a:solidFill>
              </a:rPr>
            </a:br>
            <a:r>
              <a:rPr lang="it-IT" b="1" dirty="0" smtClean="0"/>
              <a:t>ovvero con qualunque età anagrafica in presenza di 42 anni di anzianità contributiva</a:t>
            </a:r>
            <a:br>
              <a:rPr lang="it-IT" b="1" dirty="0" smtClean="0"/>
            </a:br>
            <a:r>
              <a:rPr lang="it-IT" b="1" dirty="0" smtClean="0"/>
              <a:t>con abolizione delle finestre di uscita (in luogo degli attuali 40 più finestre)</a:t>
            </a:r>
            <a:br>
              <a:rPr lang="it-IT" b="1" dirty="0" smtClean="0"/>
            </a:br>
            <a:r>
              <a:rPr lang="it-IT" b="1" dirty="0" smtClean="0"/>
              <a:t>congiuntamente al raggiungimento dei 30 anni di laurea</a:t>
            </a:r>
          </a:p>
          <a:p>
            <a:pPr>
              <a:lnSpc>
                <a:spcPts val="2300"/>
              </a:lnSpc>
              <a:defRPr/>
            </a:pPr>
            <a:endParaRPr lang="it-IT" dirty="0"/>
          </a:p>
        </p:txBody>
      </p:sp>
      <p:graphicFrame>
        <p:nvGraphicFramePr>
          <p:cNvPr id="9" name="Tabella 8"/>
          <p:cNvGraphicFramePr>
            <a:graphicFrameLocks noGrp="1"/>
          </p:cNvGraphicFramePr>
          <p:nvPr/>
        </p:nvGraphicFramePr>
        <p:xfrm>
          <a:off x="539553" y="1916832"/>
          <a:ext cx="7848869" cy="1013460"/>
        </p:xfrm>
        <a:graphic>
          <a:graphicData uri="http://schemas.openxmlformats.org/drawingml/2006/table">
            <a:tbl>
              <a:tblPr firstRow="1" bandRow="1">
                <a:tableStyleId>{5C22544A-7EE6-4342-B048-85BDC9FD1C3A}</a:tableStyleId>
              </a:tblPr>
              <a:tblGrid>
                <a:gridCol w="1121267"/>
                <a:gridCol w="1121267"/>
                <a:gridCol w="1121267"/>
                <a:gridCol w="1121267"/>
                <a:gridCol w="1121267"/>
                <a:gridCol w="1121267"/>
                <a:gridCol w="1121267"/>
              </a:tblGrid>
              <a:tr h="370840">
                <a:tc>
                  <a:txBody>
                    <a:bodyPr/>
                    <a:lstStyle/>
                    <a:p>
                      <a:pPr marL="0" algn="ctr" defTabSz="457200" rtl="0" eaLnBrk="1" latinLnBrk="0" hangingPunct="1">
                        <a:spcAft>
                          <a:spcPts val="300"/>
                        </a:spcAft>
                      </a:pPr>
                      <a:r>
                        <a:rPr lang="it-IT" sz="1600" b="0" kern="1200" dirty="0">
                          <a:solidFill>
                            <a:schemeClr val="accent5">
                              <a:lumMod val="40000"/>
                              <a:lumOff val="60000"/>
                            </a:schemeClr>
                          </a:solidFill>
                          <a:latin typeface="Bodoni MT" pitchFamily="18" charset="0"/>
                          <a:ea typeface="Times New Roman"/>
                          <a:cs typeface="+mn-cs"/>
                        </a:rPr>
                        <a:t>Fino al 31.12.2012</a:t>
                      </a:r>
                    </a:p>
                  </a:txBody>
                  <a:tcPr marL="68580" marR="68580" marT="0" marB="0" anchor="ctr"/>
                </a:tc>
                <a:tc>
                  <a:txBody>
                    <a:bodyPr/>
                    <a:lstStyle/>
                    <a:p>
                      <a:pPr marL="0" algn="ctr" defTabSz="457200" rtl="0" eaLnBrk="1" latinLnBrk="0" hangingPunct="1">
                        <a:spcAft>
                          <a:spcPts val="300"/>
                        </a:spcAft>
                      </a:pPr>
                      <a:r>
                        <a:rPr lang="it-IT" sz="1600" b="0" kern="1200" dirty="0">
                          <a:solidFill>
                            <a:schemeClr val="accent5">
                              <a:lumMod val="40000"/>
                              <a:lumOff val="60000"/>
                            </a:schemeClr>
                          </a:solidFill>
                          <a:latin typeface="Bodoni MT" pitchFamily="18" charset="0"/>
                          <a:ea typeface="Times New Roman"/>
                          <a:cs typeface="+mn-cs"/>
                        </a:rPr>
                        <a:t>2013</a:t>
                      </a:r>
                    </a:p>
                  </a:txBody>
                  <a:tcPr marL="68580" marR="68580" marT="0" marB="0" anchor="ctr"/>
                </a:tc>
                <a:tc>
                  <a:txBody>
                    <a:bodyPr/>
                    <a:lstStyle/>
                    <a:p>
                      <a:pPr marL="0" algn="ctr" defTabSz="457200" rtl="0" eaLnBrk="1" latinLnBrk="0" hangingPunct="1">
                        <a:spcAft>
                          <a:spcPts val="300"/>
                        </a:spcAft>
                      </a:pPr>
                      <a:r>
                        <a:rPr lang="it-IT" sz="1600" b="0" kern="1200" dirty="0">
                          <a:solidFill>
                            <a:schemeClr val="accent5">
                              <a:lumMod val="40000"/>
                              <a:lumOff val="60000"/>
                            </a:schemeClr>
                          </a:solidFill>
                          <a:latin typeface="Bodoni MT" pitchFamily="18" charset="0"/>
                          <a:ea typeface="Times New Roman"/>
                          <a:cs typeface="+mn-cs"/>
                        </a:rPr>
                        <a:t>2014</a:t>
                      </a:r>
                    </a:p>
                  </a:txBody>
                  <a:tcPr marL="68580" marR="68580" marT="0" marB="0" anchor="ctr"/>
                </a:tc>
                <a:tc>
                  <a:txBody>
                    <a:bodyPr/>
                    <a:lstStyle/>
                    <a:p>
                      <a:pPr marL="0" algn="ctr" defTabSz="457200" rtl="0" eaLnBrk="1" latinLnBrk="0" hangingPunct="1">
                        <a:spcAft>
                          <a:spcPts val="300"/>
                        </a:spcAft>
                      </a:pPr>
                      <a:r>
                        <a:rPr lang="it-IT" sz="1600" b="0" kern="1200" dirty="0">
                          <a:solidFill>
                            <a:schemeClr val="accent5">
                              <a:lumMod val="40000"/>
                              <a:lumOff val="60000"/>
                            </a:schemeClr>
                          </a:solidFill>
                          <a:latin typeface="Bodoni MT" pitchFamily="18" charset="0"/>
                          <a:ea typeface="Times New Roman"/>
                          <a:cs typeface="+mn-cs"/>
                        </a:rPr>
                        <a:t>2015</a:t>
                      </a:r>
                    </a:p>
                  </a:txBody>
                  <a:tcPr marL="68580" marR="68580" marT="0" marB="0" anchor="ctr"/>
                </a:tc>
                <a:tc>
                  <a:txBody>
                    <a:bodyPr/>
                    <a:lstStyle/>
                    <a:p>
                      <a:pPr marL="0" algn="ctr" defTabSz="457200" rtl="0" eaLnBrk="1" latinLnBrk="0" hangingPunct="1">
                        <a:spcAft>
                          <a:spcPts val="300"/>
                        </a:spcAft>
                      </a:pPr>
                      <a:r>
                        <a:rPr lang="it-IT" sz="1600" b="0" kern="1200" dirty="0">
                          <a:solidFill>
                            <a:schemeClr val="accent5">
                              <a:lumMod val="40000"/>
                              <a:lumOff val="60000"/>
                            </a:schemeClr>
                          </a:solidFill>
                          <a:latin typeface="Bodoni MT" pitchFamily="18" charset="0"/>
                          <a:ea typeface="Times New Roman"/>
                          <a:cs typeface="+mn-cs"/>
                        </a:rPr>
                        <a:t>2016</a:t>
                      </a:r>
                    </a:p>
                  </a:txBody>
                  <a:tcPr marL="68580" marR="68580" marT="0" marB="0" anchor="ctr"/>
                </a:tc>
                <a:tc>
                  <a:txBody>
                    <a:bodyPr/>
                    <a:lstStyle/>
                    <a:p>
                      <a:pPr marL="0" algn="ctr" defTabSz="457200" rtl="0" eaLnBrk="1" latinLnBrk="0" hangingPunct="1">
                        <a:spcAft>
                          <a:spcPts val="300"/>
                        </a:spcAft>
                      </a:pPr>
                      <a:r>
                        <a:rPr lang="it-IT" sz="1600" b="0" kern="1200" dirty="0">
                          <a:solidFill>
                            <a:schemeClr val="accent5">
                              <a:lumMod val="40000"/>
                              <a:lumOff val="60000"/>
                            </a:schemeClr>
                          </a:solidFill>
                          <a:latin typeface="Bodoni MT" pitchFamily="18" charset="0"/>
                          <a:ea typeface="Times New Roman"/>
                          <a:cs typeface="+mn-cs"/>
                        </a:rPr>
                        <a:t>2017</a:t>
                      </a:r>
                    </a:p>
                  </a:txBody>
                  <a:tcPr marL="68580" marR="68580" marT="0" marB="0" anchor="ctr"/>
                </a:tc>
                <a:tc>
                  <a:txBody>
                    <a:bodyPr/>
                    <a:lstStyle/>
                    <a:p>
                      <a:pPr marL="0" algn="ctr" defTabSz="457200" rtl="0" eaLnBrk="1" latinLnBrk="0" hangingPunct="1">
                        <a:spcAft>
                          <a:spcPts val="300"/>
                        </a:spcAft>
                      </a:pPr>
                      <a:r>
                        <a:rPr lang="it-IT" sz="1600" b="0" kern="1200" dirty="0">
                          <a:solidFill>
                            <a:schemeClr val="accent5">
                              <a:lumMod val="40000"/>
                              <a:lumOff val="60000"/>
                            </a:schemeClr>
                          </a:solidFill>
                          <a:latin typeface="Bodoni MT" pitchFamily="18" charset="0"/>
                          <a:ea typeface="Times New Roman"/>
                          <a:cs typeface="+mn-cs"/>
                        </a:rPr>
                        <a:t>Dal </a:t>
                      </a:r>
                      <a:r>
                        <a:rPr lang="it-IT" sz="1600" b="0" kern="1200" dirty="0" smtClean="0">
                          <a:solidFill>
                            <a:schemeClr val="accent5">
                              <a:lumMod val="40000"/>
                              <a:lumOff val="60000"/>
                            </a:schemeClr>
                          </a:solidFill>
                          <a:latin typeface="Bodoni MT" pitchFamily="18" charset="0"/>
                          <a:ea typeface="Times New Roman"/>
                          <a:cs typeface="+mn-cs"/>
                        </a:rPr>
                        <a:t>2018   in poi</a:t>
                      </a:r>
                      <a:endParaRPr lang="it-IT" sz="1600" b="0" kern="1200" dirty="0">
                        <a:solidFill>
                          <a:schemeClr val="accent5">
                            <a:lumMod val="40000"/>
                            <a:lumOff val="60000"/>
                          </a:schemeClr>
                        </a:solidFill>
                        <a:latin typeface="Bodoni MT" pitchFamily="18" charset="0"/>
                        <a:ea typeface="Times New Roman"/>
                        <a:cs typeface="+mn-cs"/>
                      </a:endParaRPr>
                    </a:p>
                  </a:txBody>
                  <a:tcPr marL="68580" marR="68580" marT="0" marB="0" anchor="ctr"/>
                </a:tc>
              </a:tr>
              <a:tr h="370840">
                <a:tc>
                  <a:txBody>
                    <a:bodyPr/>
                    <a:lstStyle/>
                    <a:p>
                      <a:pPr marL="0" algn="ctr" defTabSz="457200" rtl="0" eaLnBrk="1" latinLnBrk="0" hangingPunct="1">
                        <a:spcAft>
                          <a:spcPts val="300"/>
                        </a:spcAft>
                      </a:pPr>
                      <a:r>
                        <a:rPr lang="it-IT" sz="1600" b="0" kern="1200" dirty="0">
                          <a:solidFill>
                            <a:schemeClr val="tx1"/>
                          </a:solidFill>
                          <a:latin typeface="Bodoni MT" pitchFamily="18" charset="0"/>
                          <a:ea typeface="Times New Roman"/>
                          <a:cs typeface="+mn-cs"/>
                        </a:rPr>
                        <a:t>65 anni</a:t>
                      </a:r>
                    </a:p>
                  </a:txBody>
                  <a:tcPr marL="68580" marR="68580" marT="0" marB="0" anchor="ctr"/>
                </a:tc>
                <a:tc>
                  <a:txBody>
                    <a:bodyPr/>
                    <a:lstStyle/>
                    <a:p>
                      <a:pPr marL="0" algn="ctr" defTabSz="457200" rtl="0" eaLnBrk="1" latinLnBrk="0" hangingPunct="1">
                        <a:spcAft>
                          <a:spcPts val="300"/>
                        </a:spcAft>
                      </a:pPr>
                      <a:r>
                        <a:rPr lang="it-IT" sz="1600" b="0" kern="1200" dirty="0">
                          <a:solidFill>
                            <a:schemeClr val="tx1"/>
                          </a:solidFill>
                          <a:latin typeface="Bodoni MT" pitchFamily="18" charset="0"/>
                          <a:ea typeface="Times New Roman"/>
                          <a:cs typeface="+mn-cs"/>
                        </a:rPr>
                        <a:t>65 anni e </a:t>
                      </a:r>
                    </a:p>
                    <a:p>
                      <a:pPr marL="0" algn="ctr" defTabSz="457200" rtl="0" eaLnBrk="1" latinLnBrk="0" hangingPunct="1">
                        <a:spcAft>
                          <a:spcPts val="300"/>
                        </a:spcAft>
                      </a:pPr>
                      <a:r>
                        <a:rPr lang="it-IT" sz="1600" b="0" kern="1200" dirty="0">
                          <a:solidFill>
                            <a:schemeClr val="tx1"/>
                          </a:solidFill>
                          <a:latin typeface="Bodoni MT" pitchFamily="18" charset="0"/>
                          <a:ea typeface="Times New Roman"/>
                          <a:cs typeface="+mn-cs"/>
                        </a:rPr>
                        <a:t>6 mesi</a:t>
                      </a:r>
                    </a:p>
                  </a:txBody>
                  <a:tcPr marL="68580" marR="68580" marT="0" marB="0" anchor="ctr"/>
                </a:tc>
                <a:tc>
                  <a:txBody>
                    <a:bodyPr/>
                    <a:lstStyle/>
                    <a:p>
                      <a:pPr marL="0" algn="ctr" defTabSz="457200" rtl="0" eaLnBrk="1" latinLnBrk="0" hangingPunct="1">
                        <a:spcAft>
                          <a:spcPts val="300"/>
                        </a:spcAft>
                      </a:pPr>
                      <a:r>
                        <a:rPr lang="it-IT" sz="1600" b="0" kern="1200" dirty="0">
                          <a:solidFill>
                            <a:schemeClr val="tx1"/>
                          </a:solidFill>
                          <a:latin typeface="Bodoni MT" pitchFamily="18" charset="0"/>
                          <a:ea typeface="Times New Roman"/>
                          <a:cs typeface="+mn-cs"/>
                        </a:rPr>
                        <a:t>66 anni</a:t>
                      </a:r>
                    </a:p>
                  </a:txBody>
                  <a:tcPr marL="3600" marR="68580" marT="3598" marB="0" anchor="ctr"/>
                </a:tc>
                <a:tc>
                  <a:txBody>
                    <a:bodyPr/>
                    <a:lstStyle/>
                    <a:p>
                      <a:pPr marL="0" algn="ctr" defTabSz="457200" rtl="0" eaLnBrk="1" latinLnBrk="0" hangingPunct="1">
                        <a:spcAft>
                          <a:spcPts val="300"/>
                        </a:spcAft>
                      </a:pPr>
                      <a:r>
                        <a:rPr lang="it-IT" sz="1600" b="0" kern="1200" dirty="0">
                          <a:solidFill>
                            <a:schemeClr val="tx1"/>
                          </a:solidFill>
                          <a:latin typeface="Bodoni MT" pitchFamily="18" charset="0"/>
                          <a:ea typeface="Times New Roman"/>
                          <a:cs typeface="+mn-cs"/>
                        </a:rPr>
                        <a:t>66 anni e </a:t>
                      </a:r>
                    </a:p>
                    <a:p>
                      <a:pPr marL="0" algn="ctr" defTabSz="457200" rtl="0" eaLnBrk="1" latinLnBrk="0" hangingPunct="1">
                        <a:spcAft>
                          <a:spcPts val="300"/>
                        </a:spcAft>
                      </a:pPr>
                      <a:r>
                        <a:rPr lang="it-IT" sz="1600" b="0" kern="1200" dirty="0">
                          <a:solidFill>
                            <a:schemeClr val="tx1"/>
                          </a:solidFill>
                          <a:latin typeface="Bodoni MT" pitchFamily="18" charset="0"/>
                          <a:ea typeface="Times New Roman"/>
                          <a:cs typeface="+mn-cs"/>
                        </a:rPr>
                        <a:t>6 mesi</a:t>
                      </a:r>
                    </a:p>
                  </a:txBody>
                  <a:tcPr marL="68580" marR="68580" marT="0" marB="0" anchor="ctr"/>
                </a:tc>
                <a:tc>
                  <a:txBody>
                    <a:bodyPr/>
                    <a:lstStyle/>
                    <a:p>
                      <a:pPr marL="0" algn="ctr" defTabSz="457200" rtl="0" eaLnBrk="1" latinLnBrk="0" hangingPunct="1">
                        <a:spcAft>
                          <a:spcPts val="300"/>
                        </a:spcAft>
                      </a:pPr>
                      <a:r>
                        <a:rPr lang="it-IT" sz="1600" b="0" kern="1200" dirty="0">
                          <a:solidFill>
                            <a:schemeClr val="tx1"/>
                          </a:solidFill>
                          <a:latin typeface="Bodoni MT" pitchFamily="18" charset="0"/>
                          <a:ea typeface="Times New Roman"/>
                          <a:cs typeface="+mn-cs"/>
                        </a:rPr>
                        <a:t>67 anni</a:t>
                      </a:r>
                    </a:p>
                  </a:txBody>
                  <a:tcPr marL="68580" marR="68580" marT="0" marB="0" anchor="ctr"/>
                </a:tc>
                <a:tc>
                  <a:txBody>
                    <a:bodyPr/>
                    <a:lstStyle/>
                    <a:p>
                      <a:pPr marL="0" algn="ctr" defTabSz="457200" rtl="0" eaLnBrk="1" latinLnBrk="0" hangingPunct="1">
                        <a:spcAft>
                          <a:spcPts val="300"/>
                        </a:spcAft>
                      </a:pPr>
                      <a:r>
                        <a:rPr lang="it-IT" sz="1600" b="0" kern="1200" dirty="0">
                          <a:solidFill>
                            <a:schemeClr val="tx1"/>
                          </a:solidFill>
                          <a:latin typeface="Bodoni MT" pitchFamily="18" charset="0"/>
                          <a:ea typeface="Times New Roman"/>
                          <a:cs typeface="+mn-cs"/>
                        </a:rPr>
                        <a:t>67 anni e </a:t>
                      </a:r>
                    </a:p>
                    <a:p>
                      <a:pPr marL="0" algn="ctr" defTabSz="457200" rtl="0" eaLnBrk="1" latinLnBrk="0" hangingPunct="1">
                        <a:spcAft>
                          <a:spcPts val="300"/>
                        </a:spcAft>
                      </a:pPr>
                      <a:r>
                        <a:rPr lang="it-IT" sz="1600" b="0" kern="1200" dirty="0">
                          <a:solidFill>
                            <a:schemeClr val="tx1"/>
                          </a:solidFill>
                          <a:latin typeface="Bodoni MT" pitchFamily="18" charset="0"/>
                          <a:ea typeface="Times New Roman"/>
                          <a:cs typeface="+mn-cs"/>
                        </a:rPr>
                        <a:t>6 mesi</a:t>
                      </a:r>
                    </a:p>
                  </a:txBody>
                  <a:tcPr marL="68580" marR="68580" marT="0" marB="0" anchor="ctr"/>
                </a:tc>
                <a:tc>
                  <a:txBody>
                    <a:bodyPr/>
                    <a:lstStyle/>
                    <a:p>
                      <a:pPr marL="0" algn="ctr" defTabSz="457200" rtl="0" eaLnBrk="1" latinLnBrk="0" hangingPunct="1">
                        <a:spcAft>
                          <a:spcPts val="300"/>
                        </a:spcAft>
                      </a:pPr>
                      <a:r>
                        <a:rPr lang="it-IT" sz="1600" b="0" kern="1200" dirty="0">
                          <a:solidFill>
                            <a:schemeClr val="tx1"/>
                          </a:solidFill>
                          <a:latin typeface="Bodoni MT" pitchFamily="18" charset="0"/>
                          <a:ea typeface="Times New Roman"/>
                          <a:cs typeface="+mn-cs"/>
                        </a:rPr>
                        <a:t>68 anni</a:t>
                      </a:r>
                    </a:p>
                  </a:txBody>
                  <a:tcPr marL="68580" marR="68580" marT="0" marB="0" anchor="ctr"/>
                </a:tc>
              </a:tr>
            </a:tbl>
          </a:graphicData>
        </a:graphic>
      </p:graphicFrame>
      <p:graphicFrame>
        <p:nvGraphicFramePr>
          <p:cNvPr id="10" name="Tabella 9"/>
          <p:cNvGraphicFramePr>
            <a:graphicFrameLocks noGrp="1"/>
          </p:cNvGraphicFramePr>
          <p:nvPr/>
        </p:nvGraphicFramePr>
        <p:xfrm>
          <a:off x="539554" y="4149080"/>
          <a:ext cx="7920878" cy="1080120"/>
        </p:xfrm>
        <a:graphic>
          <a:graphicData uri="http://schemas.openxmlformats.org/drawingml/2006/table">
            <a:tbl>
              <a:tblPr firstRow="1" bandRow="1">
                <a:tableStyleId>{5C22544A-7EE6-4342-B048-85BDC9FD1C3A}</a:tableStyleId>
              </a:tblPr>
              <a:tblGrid>
                <a:gridCol w="1131554"/>
                <a:gridCol w="1131554"/>
                <a:gridCol w="1131554"/>
                <a:gridCol w="1131554"/>
                <a:gridCol w="1131554"/>
                <a:gridCol w="1131554"/>
                <a:gridCol w="1131554"/>
              </a:tblGrid>
              <a:tr h="432048">
                <a:tc>
                  <a:txBody>
                    <a:bodyPr/>
                    <a:lstStyle/>
                    <a:p>
                      <a:pPr algn="ctr">
                        <a:spcAft>
                          <a:spcPts val="300"/>
                        </a:spcAft>
                      </a:pPr>
                      <a:r>
                        <a:rPr lang="it-IT" sz="1400" b="0" dirty="0">
                          <a:solidFill>
                            <a:schemeClr val="accent5">
                              <a:lumMod val="40000"/>
                              <a:lumOff val="60000"/>
                            </a:schemeClr>
                          </a:solidFill>
                          <a:latin typeface="Bodoni MT" pitchFamily="18" charset="0"/>
                          <a:ea typeface="Times New Roman"/>
                        </a:rPr>
                        <a:t>Fino al 31.12.2012</a:t>
                      </a:r>
                    </a:p>
                  </a:txBody>
                  <a:tcPr marL="68580" marR="68580" marT="0" marB="0" anchor="ctr"/>
                </a:tc>
                <a:tc>
                  <a:txBody>
                    <a:bodyPr/>
                    <a:lstStyle/>
                    <a:p>
                      <a:pPr algn="ctr">
                        <a:spcAft>
                          <a:spcPts val="300"/>
                        </a:spcAft>
                      </a:pPr>
                      <a:r>
                        <a:rPr lang="it-IT" sz="1400" b="0" dirty="0">
                          <a:solidFill>
                            <a:schemeClr val="accent5">
                              <a:lumMod val="40000"/>
                              <a:lumOff val="60000"/>
                            </a:schemeClr>
                          </a:solidFill>
                          <a:latin typeface="Bodoni MT" pitchFamily="18" charset="0"/>
                          <a:ea typeface="Times New Roman"/>
                        </a:rPr>
                        <a:t>2013</a:t>
                      </a:r>
                    </a:p>
                  </a:txBody>
                  <a:tcPr marL="68580" marR="68580" marT="0" marB="0" anchor="ctr"/>
                </a:tc>
                <a:tc>
                  <a:txBody>
                    <a:bodyPr/>
                    <a:lstStyle/>
                    <a:p>
                      <a:pPr algn="ctr">
                        <a:spcAft>
                          <a:spcPts val="300"/>
                        </a:spcAft>
                      </a:pPr>
                      <a:r>
                        <a:rPr lang="it-IT" sz="1400" b="0" dirty="0">
                          <a:solidFill>
                            <a:schemeClr val="accent5">
                              <a:lumMod val="40000"/>
                              <a:lumOff val="60000"/>
                            </a:schemeClr>
                          </a:solidFill>
                          <a:latin typeface="Bodoni MT" pitchFamily="18" charset="0"/>
                          <a:ea typeface="Times New Roman"/>
                        </a:rPr>
                        <a:t>2014</a:t>
                      </a:r>
                    </a:p>
                  </a:txBody>
                  <a:tcPr marL="68580" marR="68580" marT="0" marB="0" anchor="ctr"/>
                </a:tc>
                <a:tc>
                  <a:txBody>
                    <a:bodyPr/>
                    <a:lstStyle/>
                    <a:p>
                      <a:pPr algn="ctr">
                        <a:spcAft>
                          <a:spcPts val="300"/>
                        </a:spcAft>
                      </a:pPr>
                      <a:r>
                        <a:rPr lang="it-IT" sz="1400" b="0" dirty="0">
                          <a:solidFill>
                            <a:schemeClr val="accent5">
                              <a:lumMod val="40000"/>
                              <a:lumOff val="60000"/>
                            </a:schemeClr>
                          </a:solidFill>
                          <a:latin typeface="Bodoni MT" pitchFamily="18" charset="0"/>
                          <a:ea typeface="Times New Roman"/>
                        </a:rPr>
                        <a:t>2015</a:t>
                      </a:r>
                    </a:p>
                  </a:txBody>
                  <a:tcPr marL="68580" marR="68580" marT="0" marB="0" anchor="ctr"/>
                </a:tc>
                <a:tc>
                  <a:txBody>
                    <a:bodyPr/>
                    <a:lstStyle/>
                    <a:p>
                      <a:pPr algn="ctr">
                        <a:spcAft>
                          <a:spcPts val="300"/>
                        </a:spcAft>
                      </a:pPr>
                      <a:r>
                        <a:rPr lang="it-IT" sz="1400" b="0" dirty="0">
                          <a:solidFill>
                            <a:schemeClr val="accent5">
                              <a:lumMod val="40000"/>
                              <a:lumOff val="60000"/>
                            </a:schemeClr>
                          </a:solidFill>
                          <a:latin typeface="Bodoni MT" pitchFamily="18" charset="0"/>
                          <a:ea typeface="Times New Roman"/>
                        </a:rPr>
                        <a:t>2016</a:t>
                      </a:r>
                    </a:p>
                  </a:txBody>
                  <a:tcPr marL="68580" marR="68580" marT="0" marB="0" anchor="ctr"/>
                </a:tc>
                <a:tc>
                  <a:txBody>
                    <a:bodyPr/>
                    <a:lstStyle/>
                    <a:p>
                      <a:pPr algn="ctr">
                        <a:spcAft>
                          <a:spcPts val="300"/>
                        </a:spcAft>
                      </a:pPr>
                      <a:r>
                        <a:rPr lang="it-IT" sz="1400" b="0" dirty="0">
                          <a:solidFill>
                            <a:schemeClr val="accent5">
                              <a:lumMod val="40000"/>
                              <a:lumOff val="60000"/>
                            </a:schemeClr>
                          </a:solidFill>
                          <a:latin typeface="Bodoni MT" pitchFamily="18" charset="0"/>
                          <a:ea typeface="Times New Roman"/>
                        </a:rPr>
                        <a:t>2017</a:t>
                      </a:r>
                    </a:p>
                  </a:txBody>
                  <a:tcPr marL="68580" marR="68580" marT="0" marB="0" anchor="ctr"/>
                </a:tc>
                <a:tc>
                  <a:txBody>
                    <a:bodyPr/>
                    <a:lstStyle/>
                    <a:p>
                      <a:pPr algn="ctr">
                        <a:spcAft>
                          <a:spcPts val="300"/>
                        </a:spcAft>
                      </a:pPr>
                      <a:r>
                        <a:rPr lang="it-IT" sz="1400" b="0" dirty="0">
                          <a:solidFill>
                            <a:schemeClr val="accent5">
                              <a:lumMod val="40000"/>
                              <a:lumOff val="60000"/>
                            </a:schemeClr>
                          </a:solidFill>
                          <a:latin typeface="Bodoni MT" pitchFamily="18" charset="0"/>
                          <a:ea typeface="Times New Roman"/>
                        </a:rPr>
                        <a:t>Dal </a:t>
                      </a:r>
                      <a:r>
                        <a:rPr lang="it-IT" sz="1400" b="0" dirty="0" smtClean="0">
                          <a:solidFill>
                            <a:schemeClr val="accent5">
                              <a:lumMod val="40000"/>
                              <a:lumOff val="60000"/>
                            </a:schemeClr>
                          </a:solidFill>
                          <a:latin typeface="Bodoni MT" pitchFamily="18" charset="0"/>
                          <a:ea typeface="Times New Roman"/>
                        </a:rPr>
                        <a:t>2018   in poi</a:t>
                      </a:r>
                      <a:endParaRPr lang="it-IT" sz="1400" b="0" dirty="0">
                        <a:solidFill>
                          <a:schemeClr val="accent5">
                            <a:lumMod val="40000"/>
                            <a:lumOff val="60000"/>
                          </a:schemeClr>
                        </a:solidFill>
                        <a:latin typeface="Bodoni MT" pitchFamily="18" charset="0"/>
                        <a:ea typeface="Times New Roman"/>
                      </a:endParaRPr>
                    </a:p>
                  </a:txBody>
                  <a:tcPr marL="68580" marR="68580" marT="0" marB="0" anchor="ctr"/>
                </a:tc>
              </a:tr>
              <a:tr h="648072">
                <a:tc>
                  <a:txBody>
                    <a:bodyPr/>
                    <a:lstStyle/>
                    <a:p>
                      <a:pPr algn="ctr">
                        <a:spcAft>
                          <a:spcPts val="300"/>
                        </a:spcAft>
                      </a:pPr>
                      <a:r>
                        <a:rPr lang="it-IT" sz="1400" b="0" dirty="0">
                          <a:solidFill>
                            <a:schemeClr val="tx1"/>
                          </a:solidFill>
                          <a:latin typeface="Bodoni MT" pitchFamily="18" charset="0"/>
                          <a:ea typeface="Times New Roman"/>
                        </a:rPr>
                        <a:t>58 anni con </a:t>
                      </a:r>
                      <a:r>
                        <a:rPr lang="it-IT" sz="1400" b="0" dirty="0" smtClean="0">
                          <a:solidFill>
                            <a:schemeClr val="tx1"/>
                          </a:solidFill>
                          <a:latin typeface="Bodoni MT" pitchFamily="18" charset="0"/>
                          <a:ea typeface="Times New Roman"/>
                        </a:rPr>
                        <a:t>applicazione </a:t>
                      </a:r>
                      <a:r>
                        <a:rPr lang="it-IT" sz="1400" b="0" dirty="0">
                          <a:solidFill>
                            <a:schemeClr val="tx1"/>
                          </a:solidFill>
                          <a:latin typeface="Bodoni MT" pitchFamily="18" charset="0"/>
                          <a:ea typeface="Times New Roman"/>
                        </a:rPr>
                        <a:t>finestre</a:t>
                      </a:r>
                    </a:p>
                  </a:txBody>
                  <a:tcPr marL="68580" marR="68580" marT="0" marB="0" anchor="ctr"/>
                </a:tc>
                <a:tc>
                  <a:txBody>
                    <a:bodyPr/>
                    <a:lstStyle/>
                    <a:p>
                      <a:pPr algn="ctr">
                        <a:spcAft>
                          <a:spcPts val="300"/>
                        </a:spcAft>
                      </a:pPr>
                      <a:r>
                        <a:rPr lang="it-IT" sz="1400" b="0" dirty="0">
                          <a:solidFill>
                            <a:schemeClr val="tx1"/>
                          </a:solidFill>
                          <a:latin typeface="Bodoni MT" pitchFamily="18" charset="0"/>
                          <a:ea typeface="Times New Roman"/>
                        </a:rPr>
                        <a:t>59 anni e </a:t>
                      </a:r>
                    </a:p>
                    <a:p>
                      <a:pPr algn="ctr">
                        <a:spcAft>
                          <a:spcPts val="300"/>
                        </a:spcAft>
                      </a:pPr>
                      <a:r>
                        <a:rPr lang="it-IT" sz="1400" b="0" dirty="0">
                          <a:solidFill>
                            <a:schemeClr val="tx1"/>
                          </a:solidFill>
                          <a:latin typeface="Bodoni MT" pitchFamily="18" charset="0"/>
                          <a:ea typeface="Times New Roman"/>
                        </a:rPr>
                        <a:t>6 mesi</a:t>
                      </a:r>
                    </a:p>
                  </a:txBody>
                  <a:tcPr marL="68580" marR="68580" marT="0" marB="0" anchor="ctr"/>
                </a:tc>
                <a:tc>
                  <a:txBody>
                    <a:bodyPr/>
                    <a:lstStyle/>
                    <a:p>
                      <a:pPr algn="ctr">
                        <a:spcAft>
                          <a:spcPts val="300"/>
                        </a:spcAft>
                      </a:pPr>
                      <a:r>
                        <a:rPr lang="it-IT" sz="1400" b="0" dirty="0">
                          <a:solidFill>
                            <a:schemeClr val="tx1"/>
                          </a:solidFill>
                          <a:latin typeface="Bodoni MT" pitchFamily="18" charset="0"/>
                          <a:ea typeface="Times New Roman"/>
                        </a:rPr>
                        <a:t>60 anni </a:t>
                      </a:r>
                    </a:p>
                  </a:txBody>
                  <a:tcPr marL="68580" marR="68580" marT="0" marB="0" anchor="ctr"/>
                </a:tc>
                <a:tc>
                  <a:txBody>
                    <a:bodyPr/>
                    <a:lstStyle/>
                    <a:p>
                      <a:pPr algn="ctr">
                        <a:spcAft>
                          <a:spcPts val="300"/>
                        </a:spcAft>
                      </a:pPr>
                      <a:r>
                        <a:rPr lang="it-IT" sz="1400" b="0" dirty="0">
                          <a:solidFill>
                            <a:schemeClr val="tx1"/>
                          </a:solidFill>
                          <a:latin typeface="Bodoni MT" pitchFamily="18" charset="0"/>
                          <a:ea typeface="Times New Roman"/>
                        </a:rPr>
                        <a:t>60 anni e </a:t>
                      </a:r>
                    </a:p>
                    <a:p>
                      <a:pPr algn="ctr">
                        <a:spcAft>
                          <a:spcPts val="300"/>
                        </a:spcAft>
                      </a:pPr>
                      <a:r>
                        <a:rPr lang="it-IT" sz="1400" b="0" dirty="0">
                          <a:solidFill>
                            <a:schemeClr val="tx1"/>
                          </a:solidFill>
                          <a:latin typeface="Bodoni MT" pitchFamily="18" charset="0"/>
                          <a:ea typeface="Times New Roman"/>
                        </a:rPr>
                        <a:t>6 mesi</a:t>
                      </a:r>
                    </a:p>
                  </a:txBody>
                  <a:tcPr marL="68580" marR="68580" marT="0" marB="0" anchor="ctr"/>
                </a:tc>
                <a:tc>
                  <a:txBody>
                    <a:bodyPr/>
                    <a:lstStyle/>
                    <a:p>
                      <a:pPr algn="ctr">
                        <a:spcAft>
                          <a:spcPts val="300"/>
                        </a:spcAft>
                      </a:pPr>
                      <a:r>
                        <a:rPr lang="it-IT" sz="1400" b="0" dirty="0">
                          <a:solidFill>
                            <a:schemeClr val="tx1"/>
                          </a:solidFill>
                          <a:latin typeface="Bodoni MT" pitchFamily="18" charset="0"/>
                          <a:ea typeface="Times New Roman"/>
                        </a:rPr>
                        <a:t>61 anni </a:t>
                      </a:r>
                    </a:p>
                  </a:txBody>
                  <a:tcPr marL="68580" marR="68580" marT="0" marB="0" anchor="ctr"/>
                </a:tc>
                <a:tc>
                  <a:txBody>
                    <a:bodyPr/>
                    <a:lstStyle/>
                    <a:p>
                      <a:pPr algn="ctr">
                        <a:spcAft>
                          <a:spcPts val="300"/>
                        </a:spcAft>
                      </a:pPr>
                      <a:r>
                        <a:rPr lang="it-IT" sz="1400" b="0" dirty="0">
                          <a:solidFill>
                            <a:schemeClr val="tx1"/>
                          </a:solidFill>
                          <a:latin typeface="Bodoni MT" pitchFamily="18" charset="0"/>
                          <a:ea typeface="Times New Roman"/>
                        </a:rPr>
                        <a:t>61 anni e </a:t>
                      </a:r>
                    </a:p>
                    <a:p>
                      <a:pPr algn="ctr">
                        <a:spcAft>
                          <a:spcPts val="300"/>
                        </a:spcAft>
                      </a:pPr>
                      <a:r>
                        <a:rPr lang="it-IT" sz="1400" b="0" dirty="0">
                          <a:solidFill>
                            <a:schemeClr val="tx1"/>
                          </a:solidFill>
                          <a:latin typeface="Bodoni MT" pitchFamily="18" charset="0"/>
                          <a:ea typeface="Times New Roman"/>
                        </a:rPr>
                        <a:t>6 mesi</a:t>
                      </a:r>
                    </a:p>
                  </a:txBody>
                  <a:tcPr marL="68580" marR="68580" marT="0" marB="0" anchor="ctr"/>
                </a:tc>
                <a:tc>
                  <a:txBody>
                    <a:bodyPr/>
                    <a:lstStyle/>
                    <a:p>
                      <a:pPr algn="ctr">
                        <a:spcAft>
                          <a:spcPts val="300"/>
                        </a:spcAft>
                      </a:pPr>
                      <a:r>
                        <a:rPr lang="it-IT" sz="1400" b="0" dirty="0">
                          <a:solidFill>
                            <a:schemeClr val="tx1"/>
                          </a:solidFill>
                          <a:latin typeface="Bodoni MT" pitchFamily="18" charset="0"/>
                          <a:ea typeface="Times New Roman"/>
                        </a:rPr>
                        <a:t>62 anni</a:t>
                      </a: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Rettangolo 4"/>
          <p:cNvSpPr/>
          <p:nvPr/>
        </p:nvSpPr>
        <p:spPr>
          <a:xfrm>
            <a:off x="2339752" y="260648"/>
            <a:ext cx="3881191" cy="707886"/>
          </a:xfrm>
          <a:prstGeom prst="rect">
            <a:avLst/>
          </a:prstGeom>
        </p:spPr>
        <p:txBody>
          <a:bodyPr wrap="none">
            <a:spAutoFit/>
          </a:bodyPr>
          <a:lstStyle/>
          <a:p>
            <a:pPr algn="ctr">
              <a:defRPr/>
            </a:pPr>
            <a:r>
              <a:rPr lang="it-IT" sz="4000" kern="0" dirty="0" smtClean="0">
                <a:solidFill>
                  <a:srgbClr val="00A6DE"/>
                </a:solidFill>
                <a:latin typeface="+mj-lt"/>
                <a:ea typeface="+mj-ea"/>
                <a:cs typeface="+mj-cs"/>
              </a:rPr>
              <a:t>RIFORMA ENPAM</a:t>
            </a:r>
          </a:p>
        </p:txBody>
      </p:sp>
      <p:sp>
        <p:nvSpPr>
          <p:cNvPr id="8" name="CasellaDiTesto 6"/>
          <p:cNvSpPr txBox="1">
            <a:spLocks noChangeArrowheads="1"/>
          </p:cNvSpPr>
          <p:nvPr/>
        </p:nvSpPr>
        <p:spPr bwMode="auto">
          <a:xfrm>
            <a:off x="179512" y="548680"/>
            <a:ext cx="8664575" cy="6360716"/>
          </a:xfrm>
          <a:prstGeom prst="rect">
            <a:avLst/>
          </a:prstGeom>
          <a:noFill/>
          <a:ln w="9525">
            <a:noFill/>
            <a:miter lim="800000"/>
            <a:headEnd/>
            <a:tailEnd/>
          </a:ln>
        </p:spPr>
        <p:txBody>
          <a:bodyPr>
            <a:spAutoFit/>
          </a:bodyPr>
          <a:lstStyle/>
          <a:p>
            <a:pPr algn="just">
              <a:lnSpc>
                <a:spcPts val="2300"/>
              </a:lnSpc>
              <a:defRPr/>
            </a:pPr>
            <a:r>
              <a:rPr lang="it-IT" sz="1600" dirty="0">
                <a:solidFill>
                  <a:schemeClr val="bg1"/>
                </a:solidFill>
              </a:rPr>
              <a:t> </a:t>
            </a:r>
          </a:p>
          <a:p>
            <a:pPr algn="ctr">
              <a:lnSpc>
                <a:spcPts val="2300"/>
              </a:lnSpc>
              <a:defRPr/>
            </a:pPr>
            <a:endParaRPr lang="it-IT" sz="2000" b="1" u="sng" dirty="0">
              <a:solidFill>
                <a:schemeClr val="bg1"/>
              </a:solidFill>
            </a:endParaRPr>
          </a:p>
          <a:p>
            <a:pPr algn="ctr">
              <a:lnSpc>
                <a:spcPts val="2300"/>
              </a:lnSpc>
              <a:defRPr/>
            </a:pPr>
            <a:r>
              <a:rPr lang="it-IT" sz="2400" b="1" u="sng" dirty="0"/>
              <a:t>Interventi di riordino ed omogeneizzazione comuni a tutti i </a:t>
            </a:r>
            <a:r>
              <a:rPr lang="it-IT" sz="2400" b="1" u="sng" dirty="0" smtClean="0"/>
              <a:t>Fondi</a:t>
            </a:r>
          </a:p>
          <a:p>
            <a:pPr>
              <a:lnSpc>
                <a:spcPts val="2300"/>
              </a:lnSpc>
              <a:defRPr/>
            </a:pPr>
            <a:endParaRPr lang="it-IT" sz="2400" b="1" u="sng" dirty="0" smtClean="0"/>
          </a:p>
          <a:p>
            <a:pPr>
              <a:lnSpc>
                <a:spcPts val="2300"/>
              </a:lnSpc>
              <a:defRPr/>
            </a:pPr>
            <a:endParaRPr lang="it-IT" sz="2400" b="1" u="sng" dirty="0" smtClean="0"/>
          </a:p>
          <a:p>
            <a:pPr algn="just">
              <a:lnSpc>
                <a:spcPts val="2300"/>
              </a:lnSpc>
              <a:defRPr/>
            </a:pPr>
            <a:r>
              <a:rPr lang="it-IT" sz="2000" dirty="0" smtClean="0"/>
              <a:t>	3</a:t>
            </a:r>
            <a:r>
              <a:rPr lang="it-IT" sz="2000" dirty="0"/>
              <a:t>) incremento graduale dell’aliquota contributiva, secondo una </a:t>
            </a:r>
            <a:r>
              <a:rPr lang="it-IT" sz="2000" dirty="0" smtClean="0"/>
              <a:t>	progressione </a:t>
            </a:r>
            <a:r>
              <a:rPr lang="it-IT" sz="2000" dirty="0"/>
              <a:t>connessa alle specificità dei singoli Fondi, ovvero passaggio </a:t>
            </a:r>
            <a:r>
              <a:rPr lang="it-IT" sz="2000" dirty="0" smtClean="0"/>
              <a:t>	al </a:t>
            </a:r>
            <a:r>
              <a:rPr lang="it-IT" sz="2000" dirty="0"/>
              <a:t>sistema di calcolo contributivo nel rispetto del pro-rata</a:t>
            </a:r>
          </a:p>
          <a:p>
            <a:pPr algn="ctr">
              <a:defRPr/>
            </a:pPr>
            <a:r>
              <a:rPr lang="it-IT" sz="2000" dirty="0"/>
              <a:t> </a:t>
            </a:r>
          </a:p>
          <a:p>
            <a:pPr algn="just">
              <a:defRPr/>
            </a:pPr>
            <a:r>
              <a:rPr lang="it-IT" sz="2000" dirty="0" smtClean="0"/>
              <a:t>                 4</a:t>
            </a:r>
            <a:r>
              <a:rPr lang="it-IT" sz="2000" dirty="0"/>
              <a:t>) applicazione dall’1.1.2013 dei coefficienti di adeguamento </a:t>
            </a:r>
            <a:r>
              <a:rPr lang="it-IT" sz="2000" dirty="0" smtClean="0"/>
              <a:t>	all’aspettativa </a:t>
            </a:r>
            <a:r>
              <a:rPr lang="it-IT" sz="2000" dirty="0"/>
              <a:t>di vita per anticipo della prestazione rispetto al requisito di </a:t>
            </a:r>
            <a:r>
              <a:rPr lang="it-IT" sz="2000" dirty="0" smtClean="0"/>
              <a:t>	vecchiaia </a:t>
            </a:r>
            <a:r>
              <a:rPr lang="it-IT" sz="2000" dirty="0"/>
              <a:t>vigente nell’anno </a:t>
            </a:r>
            <a:r>
              <a:rPr lang="it-IT" sz="2000" dirty="0" smtClean="0"/>
              <a:t> (</a:t>
            </a:r>
            <a:r>
              <a:rPr lang="it-IT" sz="2000" dirty="0"/>
              <a:t>esclusa la Quota A)</a:t>
            </a:r>
          </a:p>
          <a:p>
            <a:pPr algn="ctr">
              <a:defRPr/>
            </a:pPr>
            <a:endParaRPr lang="it-IT" sz="2000" dirty="0"/>
          </a:p>
          <a:p>
            <a:pPr algn="just">
              <a:defRPr/>
            </a:pPr>
            <a:r>
              <a:rPr lang="it-IT" sz="2000" dirty="0"/>
              <a:t> </a:t>
            </a:r>
            <a:r>
              <a:rPr lang="it-IT" sz="2000" dirty="0" smtClean="0"/>
              <a:t>	5) </a:t>
            </a:r>
            <a:r>
              <a:rPr lang="it-IT" sz="2000" dirty="0"/>
              <a:t>dall’1.1.2013 applicazione di una maggiorazione del 20% dell’aliquota </a:t>
            </a:r>
            <a:r>
              <a:rPr lang="it-IT" sz="2000" dirty="0" smtClean="0"/>
              <a:t>	di </a:t>
            </a:r>
            <a:r>
              <a:rPr lang="it-IT" sz="2000" dirty="0"/>
              <a:t>rendimento pro-tempore vigente, per ogni periodo di permanenza in </a:t>
            </a:r>
            <a:r>
              <a:rPr lang="it-IT" sz="2000" dirty="0" smtClean="0"/>
              <a:t>	attività </a:t>
            </a:r>
            <a:r>
              <a:rPr lang="it-IT" sz="2000" dirty="0"/>
              <a:t>oltre l’età di vecchiaia, in luogo dell’attuale 100% previsto per i </a:t>
            </a:r>
            <a:r>
              <a:rPr lang="it-IT" sz="2000" dirty="0" smtClean="0"/>
              <a:t>	Fondi </a:t>
            </a:r>
            <a:r>
              <a:rPr lang="it-IT" sz="2000" dirty="0"/>
              <a:t>Speciali </a:t>
            </a:r>
            <a:r>
              <a:rPr lang="it-IT" sz="2000" dirty="0" smtClean="0"/>
              <a:t> (</a:t>
            </a:r>
            <a:r>
              <a:rPr lang="it-IT" sz="2000" dirty="0"/>
              <a:t>esclusa la Quota A)</a:t>
            </a:r>
          </a:p>
          <a:p>
            <a:pPr algn="ctr">
              <a:defRPr/>
            </a:pPr>
            <a:endParaRPr lang="it-IT" dirty="0">
              <a:solidFill>
                <a:schemeClr val="bg1"/>
              </a:solidFill>
              <a:latin typeface="Bodoni MT" pitchFamily="18" charset="0"/>
            </a:endParaRPr>
          </a:p>
          <a:p>
            <a:pPr algn="ctr">
              <a:defRPr/>
            </a:pPr>
            <a:endParaRPr lang="it-IT" dirty="0">
              <a:solidFill>
                <a:schemeClr val="bg1"/>
              </a:solidFill>
              <a:latin typeface="Bodoni MT" pitchFamily="18" charset="0"/>
            </a:endParaRPr>
          </a:p>
          <a:p>
            <a:pPr algn="ctr">
              <a:defRPr/>
            </a:pPr>
            <a:r>
              <a:rPr lang="it-IT" dirty="0">
                <a:solidFill>
                  <a:schemeClr val="bg1"/>
                </a:solidFill>
                <a:latin typeface="Bodoni MT" pitchFamily="18" charset="0"/>
              </a:rPr>
              <a:t/>
            </a:r>
            <a:br>
              <a:rPr lang="it-IT" dirty="0">
                <a:solidFill>
                  <a:schemeClr val="bg1"/>
                </a:solidFill>
                <a:latin typeface="Bodoni MT" pitchFamily="18" charset="0"/>
              </a:rPr>
            </a:br>
            <a:endParaRPr lang="it-IT" sz="2000" dirty="0">
              <a:latin typeface="Bodoni MT"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Rettangolo 4"/>
          <p:cNvSpPr/>
          <p:nvPr/>
        </p:nvSpPr>
        <p:spPr>
          <a:xfrm>
            <a:off x="1979712" y="260648"/>
            <a:ext cx="4572000" cy="954107"/>
          </a:xfrm>
          <a:prstGeom prst="rect">
            <a:avLst/>
          </a:prstGeom>
        </p:spPr>
        <p:txBody>
          <a:bodyPr>
            <a:spAutoFit/>
          </a:bodyPr>
          <a:lstStyle/>
          <a:p>
            <a:pPr algn="ctr">
              <a:defRPr/>
            </a:pPr>
            <a:r>
              <a:rPr lang="it-IT" sz="4000" kern="0" dirty="0" smtClean="0">
                <a:solidFill>
                  <a:srgbClr val="00A6DE"/>
                </a:solidFill>
                <a:latin typeface="+mj-lt"/>
                <a:ea typeface="+mj-ea"/>
                <a:cs typeface="+mj-cs"/>
              </a:rPr>
              <a:t>RIFORMA ENPAM</a:t>
            </a:r>
          </a:p>
          <a:p>
            <a:pPr algn="ctr">
              <a:defRPr/>
            </a:pPr>
            <a:endParaRPr lang="it-IT" sz="1600" b="1" kern="0" dirty="0">
              <a:solidFill>
                <a:srgbClr val="FF6600"/>
              </a:solidFill>
              <a:effectLst>
                <a:outerShdw blurRad="38100" dist="38100" dir="2700000" algn="tl">
                  <a:srgbClr val="000000"/>
                </a:outerShdw>
              </a:effectLst>
              <a:latin typeface="Bodoni MT" pitchFamily="18" charset="0"/>
            </a:endParaRPr>
          </a:p>
        </p:txBody>
      </p:sp>
      <p:sp>
        <p:nvSpPr>
          <p:cNvPr id="8" name="CasellaDiTesto 6"/>
          <p:cNvSpPr txBox="1">
            <a:spLocks noChangeArrowheads="1"/>
          </p:cNvSpPr>
          <p:nvPr/>
        </p:nvSpPr>
        <p:spPr bwMode="auto">
          <a:xfrm>
            <a:off x="0" y="1052736"/>
            <a:ext cx="8460432" cy="4401205"/>
          </a:xfrm>
          <a:prstGeom prst="rect">
            <a:avLst/>
          </a:prstGeom>
          <a:noFill/>
          <a:ln w="9525">
            <a:noFill/>
            <a:miter lim="800000"/>
            <a:headEnd/>
            <a:tailEnd/>
          </a:ln>
        </p:spPr>
        <p:txBody>
          <a:bodyPr wrap="square">
            <a:spAutoFit/>
          </a:bodyPr>
          <a:lstStyle/>
          <a:p>
            <a:pPr marL="265113" indent="-265113" algn="ctr"/>
            <a:r>
              <a:rPr lang="it-IT" sz="2000" b="1" u="sng" dirty="0"/>
              <a:t>Fondo di Previdenza Generale </a:t>
            </a:r>
            <a:r>
              <a:rPr lang="it-IT" sz="2000" b="1" u="sng" dirty="0" smtClean="0"/>
              <a:t> Quota A</a:t>
            </a:r>
          </a:p>
          <a:p>
            <a:pPr marL="265113" indent="-265113" algn="ctr"/>
            <a:endParaRPr lang="it-IT" sz="2000" b="1" u="sng" dirty="0"/>
          </a:p>
          <a:p>
            <a:pPr marL="722313" lvl="1" indent="-265113" algn="just">
              <a:buFont typeface="Arial" charset="0"/>
              <a:buChar char="•"/>
            </a:pPr>
            <a:r>
              <a:rPr lang="it-IT" sz="2000" dirty="0"/>
              <a:t>innalzamento graduale dell’età di vecchiaia da 65 a 68 anni di età dal 2013 al </a:t>
            </a:r>
            <a:r>
              <a:rPr lang="it-IT" sz="2000" dirty="0" smtClean="0"/>
              <a:t>2018</a:t>
            </a:r>
          </a:p>
          <a:p>
            <a:pPr marL="265113" indent="-265113" algn="just"/>
            <a:endParaRPr lang="it-IT" sz="2000" dirty="0"/>
          </a:p>
          <a:p>
            <a:pPr marL="722313" lvl="1" indent="-265113" algn="just">
              <a:buFont typeface="Arial" charset="0"/>
              <a:buChar char="•"/>
            </a:pPr>
            <a:r>
              <a:rPr lang="it-IT" sz="2000" dirty="0"/>
              <a:t>incremento del contributo minimo annuo, dall’1.1.2013, pari al 75% dell’indice Istat, maggiorato di un punto e mezzo percentuale (in luogo dell’attuale 100% senza maggiorazione</a:t>
            </a:r>
            <a:r>
              <a:rPr lang="it-IT" sz="2000" dirty="0" smtClean="0"/>
              <a:t>)</a:t>
            </a:r>
          </a:p>
          <a:p>
            <a:pPr marL="265113" indent="-265113" algn="just"/>
            <a:endParaRPr lang="it-IT" sz="2000" dirty="0"/>
          </a:p>
          <a:p>
            <a:pPr marL="722313" lvl="1" indent="-265113" algn="just">
              <a:buFont typeface="Arial" charset="0"/>
              <a:buChar char="•"/>
            </a:pPr>
            <a:r>
              <a:rPr lang="it-IT" sz="2000" dirty="0"/>
              <a:t>introduzione del metodo contributivo pro-rata a decorrere </a:t>
            </a:r>
            <a:r>
              <a:rPr lang="it-IT" sz="2000" dirty="0" smtClean="0"/>
              <a:t>dall’1.1.2013</a:t>
            </a:r>
          </a:p>
          <a:p>
            <a:pPr marL="265113" indent="-265113" algn="just"/>
            <a:endParaRPr lang="it-IT" sz="2000" dirty="0"/>
          </a:p>
          <a:p>
            <a:pPr marL="722313" lvl="1" indent="-265113" algn="just">
              <a:buFont typeface="Arial" charset="0"/>
              <a:buChar char="•"/>
            </a:pPr>
            <a:r>
              <a:rPr lang="it-IT" sz="2000" dirty="0"/>
              <a:t>su base volontaria, in presenza di una anzianità contributiva  minima di 20 anni, opzione per il conseguimento della pensione a 65 anni con integrale applicazione del metodo contributivo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CasellaDiTesto 4"/>
          <p:cNvSpPr txBox="1"/>
          <p:nvPr/>
        </p:nvSpPr>
        <p:spPr>
          <a:xfrm>
            <a:off x="683568" y="404664"/>
            <a:ext cx="8027987" cy="1200329"/>
          </a:xfrm>
          <a:prstGeom prst="rect">
            <a:avLst/>
          </a:prstGeom>
          <a:noFill/>
        </p:spPr>
        <p:txBody>
          <a:bodyPr>
            <a:spAutoFit/>
          </a:bodyPr>
          <a:lstStyle/>
          <a:p>
            <a:pPr marL="265113" indent="-265113" algn="ctr">
              <a:defRPr/>
            </a:pPr>
            <a:r>
              <a:rPr lang="it-IT" sz="2400" dirty="0"/>
              <a:t>Fondo di Previdenza Generale </a:t>
            </a:r>
            <a:r>
              <a:rPr lang="it-IT" sz="2400" dirty="0" smtClean="0"/>
              <a:t>– </a:t>
            </a:r>
            <a:r>
              <a:rPr lang="it-IT" sz="2400" dirty="0"/>
              <a:t>Quota </a:t>
            </a:r>
            <a:r>
              <a:rPr lang="it-IT" sz="2400" dirty="0" smtClean="0"/>
              <a:t>A </a:t>
            </a:r>
            <a:r>
              <a:rPr lang="it-IT" sz="2400" dirty="0"/>
              <a:t/>
            </a:r>
            <a:br>
              <a:rPr lang="it-IT" sz="2400" dirty="0"/>
            </a:br>
            <a:r>
              <a:rPr lang="it-IT" sz="2400" dirty="0"/>
              <a:t>Saldo corrente</a:t>
            </a:r>
          </a:p>
          <a:p>
            <a:pPr algn="ctr">
              <a:defRPr/>
            </a:pPr>
            <a:r>
              <a:rPr lang="it-IT" sz="2400" dirty="0"/>
              <a:t>(Bilancio tecnico al 31.12.2009 – parametri specifici)</a:t>
            </a:r>
          </a:p>
        </p:txBody>
      </p:sp>
      <p:graphicFrame>
        <p:nvGraphicFramePr>
          <p:cNvPr id="8" name="Grafico 7"/>
          <p:cNvGraphicFramePr/>
          <p:nvPr/>
        </p:nvGraphicFramePr>
        <p:xfrm>
          <a:off x="1259632" y="1772816"/>
          <a:ext cx="6429404" cy="3446024"/>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1"/>
          <p:cNvSpPr txBox="1"/>
          <p:nvPr/>
        </p:nvSpPr>
        <p:spPr>
          <a:xfrm>
            <a:off x="1187450" y="5516563"/>
            <a:ext cx="1674813" cy="244475"/>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it-IT" sz="1200" b="1" dirty="0"/>
              <a:t>migliaia di euro</a:t>
            </a:r>
          </a:p>
        </p:txBody>
      </p:sp>
      <p:sp>
        <p:nvSpPr>
          <p:cNvPr id="10" name="CasellaDiTesto 8"/>
          <p:cNvSpPr txBox="1">
            <a:spLocks noChangeArrowheads="1"/>
          </p:cNvSpPr>
          <p:nvPr/>
        </p:nvSpPr>
        <p:spPr bwMode="auto">
          <a:xfrm>
            <a:off x="395536" y="5877272"/>
            <a:ext cx="7134225" cy="461665"/>
          </a:xfrm>
          <a:prstGeom prst="rect">
            <a:avLst/>
          </a:prstGeom>
          <a:noFill/>
          <a:ln w="9525">
            <a:noFill/>
            <a:miter lim="800000"/>
            <a:headEnd/>
            <a:tailEnd/>
          </a:ln>
        </p:spPr>
        <p:txBody>
          <a:bodyPr>
            <a:spAutoFit/>
          </a:bodyPr>
          <a:lstStyle/>
          <a:p>
            <a:pPr algn="ctr">
              <a:defRPr/>
            </a:pPr>
            <a:r>
              <a:rPr lang="it-IT" sz="2400" dirty="0"/>
              <a:t>Il Saldo corrente diventa negativo dal 2019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Rettangolo 4"/>
          <p:cNvSpPr/>
          <p:nvPr/>
        </p:nvSpPr>
        <p:spPr>
          <a:xfrm>
            <a:off x="1763688" y="476672"/>
            <a:ext cx="5760640" cy="1200329"/>
          </a:xfrm>
          <a:prstGeom prst="rect">
            <a:avLst/>
          </a:prstGeom>
        </p:spPr>
        <p:txBody>
          <a:bodyPr wrap="square">
            <a:spAutoFit/>
          </a:bodyPr>
          <a:lstStyle/>
          <a:p>
            <a:pPr algn="ctr">
              <a:defRPr/>
            </a:pPr>
            <a:r>
              <a:rPr lang="it-IT" sz="2400" dirty="0" smtClean="0"/>
              <a:t>Fondo di Previdenza Generale – Quota A	</a:t>
            </a:r>
            <a:br>
              <a:rPr lang="it-IT" sz="2400" dirty="0" smtClean="0"/>
            </a:br>
            <a:r>
              <a:rPr lang="it-IT" sz="2400" dirty="0" smtClean="0"/>
              <a:t>Saldo corrente</a:t>
            </a:r>
          </a:p>
          <a:p>
            <a:pPr algn="ctr">
              <a:defRPr/>
            </a:pPr>
            <a:r>
              <a:rPr lang="it-IT" sz="2400" dirty="0" smtClean="0"/>
              <a:t>(POST-RIFORMA)</a:t>
            </a:r>
            <a:endParaRPr lang="it-IT" sz="2400" dirty="0"/>
          </a:p>
        </p:txBody>
      </p:sp>
      <p:graphicFrame>
        <p:nvGraphicFramePr>
          <p:cNvPr id="8" name="Grafico 7"/>
          <p:cNvGraphicFramePr/>
          <p:nvPr/>
        </p:nvGraphicFramePr>
        <p:xfrm>
          <a:off x="467544" y="2060848"/>
          <a:ext cx="7632848" cy="3786214"/>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8"/>
          <p:cNvSpPr txBox="1">
            <a:spLocks noChangeArrowheads="1"/>
          </p:cNvSpPr>
          <p:nvPr/>
        </p:nvSpPr>
        <p:spPr bwMode="auto">
          <a:xfrm>
            <a:off x="179512" y="5877272"/>
            <a:ext cx="7348538" cy="461665"/>
          </a:xfrm>
          <a:prstGeom prst="rect">
            <a:avLst/>
          </a:prstGeom>
          <a:noFill/>
          <a:ln w="9525">
            <a:noFill/>
            <a:miter lim="800000"/>
            <a:headEnd/>
            <a:tailEnd/>
          </a:ln>
        </p:spPr>
        <p:txBody>
          <a:bodyPr>
            <a:spAutoFit/>
          </a:bodyPr>
          <a:lstStyle/>
          <a:p>
            <a:pPr algn="ctr">
              <a:defRPr/>
            </a:pPr>
            <a:r>
              <a:rPr lang="it-IT" sz="2400" dirty="0"/>
              <a:t>Il Saldo corrente diventa negativo dal 2023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CasellaDiTesto 4"/>
          <p:cNvSpPr txBox="1"/>
          <p:nvPr/>
        </p:nvSpPr>
        <p:spPr>
          <a:xfrm>
            <a:off x="241300" y="548680"/>
            <a:ext cx="8579172" cy="5863144"/>
          </a:xfrm>
          <a:prstGeom prst="rect">
            <a:avLst/>
          </a:prstGeom>
          <a:noFill/>
        </p:spPr>
        <p:txBody>
          <a:bodyPr wrap="square">
            <a:spAutoFit/>
          </a:bodyPr>
          <a:lstStyle/>
          <a:p>
            <a:pPr>
              <a:lnSpc>
                <a:spcPts val="1800"/>
              </a:lnSpc>
              <a:defRPr/>
            </a:pPr>
            <a:r>
              <a:rPr lang="it-IT" sz="2000" dirty="0">
                <a:solidFill>
                  <a:schemeClr val="accent6">
                    <a:lumMod val="40000"/>
                    <a:lumOff val="60000"/>
                  </a:schemeClr>
                </a:solidFill>
                <a:latin typeface="Bodoni MT" pitchFamily="18" charset="0"/>
              </a:rPr>
              <a:t> </a:t>
            </a:r>
          </a:p>
          <a:p>
            <a:pPr algn="just">
              <a:lnSpc>
                <a:spcPts val="1800"/>
              </a:lnSpc>
              <a:defRPr/>
            </a:pPr>
            <a:endParaRPr lang="it-IT" sz="4800" b="1" u="sng" dirty="0">
              <a:solidFill>
                <a:schemeClr val="accent6">
                  <a:lumMod val="40000"/>
                  <a:lumOff val="60000"/>
                </a:schemeClr>
              </a:solidFill>
              <a:latin typeface="Bodoni MT" pitchFamily="18" charset="0"/>
            </a:endParaRPr>
          </a:p>
          <a:p>
            <a:pPr algn="ctr">
              <a:lnSpc>
                <a:spcPts val="1800"/>
              </a:lnSpc>
              <a:defRPr/>
            </a:pPr>
            <a:r>
              <a:rPr lang="it-IT" sz="2000" b="1" u="sng" dirty="0" smtClean="0"/>
              <a:t>Fondo </a:t>
            </a:r>
            <a:r>
              <a:rPr lang="it-IT" sz="2000" b="1" u="sng" dirty="0"/>
              <a:t>di Previdenza Generale – gestione di “Quota B</a:t>
            </a:r>
            <a:r>
              <a:rPr lang="it-IT" sz="2000" b="1" u="sng" dirty="0" smtClean="0"/>
              <a:t>”</a:t>
            </a:r>
          </a:p>
          <a:p>
            <a:pPr algn="ctr">
              <a:lnSpc>
                <a:spcPts val="1800"/>
              </a:lnSpc>
              <a:defRPr/>
            </a:pPr>
            <a:endParaRPr lang="it-IT" sz="2000" b="1" u="sng" dirty="0"/>
          </a:p>
          <a:p>
            <a:pPr marL="324000" indent="-265113" algn="just">
              <a:buFont typeface="Arial" pitchFamily="34" charset="0"/>
              <a:buChar char="•"/>
              <a:defRPr/>
            </a:pPr>
            <a:r>
              <a:rPr lang="it-IT" sz="2000" dirty="0"/>
              <a:t>innalzamento graduale dell’età di vecchiaia da 65 a 68 anni di età dal 2013 al </a:t>
            </a:r>
            <a:r>
              <a:rPr lang="it-IT" sz="2000" dirty="0" smtClean="0"/>
              <a:t>2018</a:t>
            </a:r>
          </a:p>
          <a:p>
            <a:pPr marL="324000" indent="-265113" algn="just">
              <a:defRPr/>
            </a:pPr>
            <a:endParaRPr lang="it-IT" sz="1000" dirty="0"/>
          </a:p>
          <a:p>
            <a:pPr marL="324000" indent="-265113" algn="just">
              <a:buFont typeface="Arial" pitchFamily="34" charset="0"/>
              <a:buChar char="•"/>
              <a:defRPr/>
            </a:pPr>
            <a:r>
              <a:rPr lang="it-IT" sz="2000" dirty="0"/>
              <a:t>introduzione della pensione anticipata a 59 anni e 6 mesi dall’1.1.2013, con progressione fino a 62 anni dal 2018 in poi, in presenza di una anzianità contributiva di 35 anni (con possibile totalizzazione interna tra Fondi Enpam per periodi non coincidenti) congiunta a 30 anni di laurea </a:t>
            </a:r>
            <a:endParaRPr lang="it-IT" sz="2000" dirty="0" smtClean="0"/>
          </a:p>
          <a:p>
            <a:pPr marL="324000" indent="-265113" algn="just">
              <a:defRPr/>
            </a:pPr>
            <a:endParaRPr lang="it-IT" sz="1000" dirty="0"/>
          </a:p>
          <a:p>
            <a:pPr marL="324000" indent="-265113" algn="just">
              <a:buFont typeface="Arial" pitchFamily="34" charset="0"/>
              <a:buChar char="•"/>
              <a:defRPr/>
            </a:pPr>
            <a:r>
              <a:rPr lang="it-IT" sz="2000" dirty="0"/>
              <a:t>in alternativa, pensione anticipata al raggiungimento dei 42 anni di anzianità contributiva (con possibile totalizzazione interna tra Fondi Enpam per periodi non coincidenti) in presenza del requisito dei 30 anni di </a:t>
            </a:r>
            <a:r>
              <a:rPr lang="it-IT" sz="2000" dirty="0" smtClean="0"/>
              <a:t>laurea</a:t>
            </a:r>
          </a:p>
          <a:p>
            <a:pPr marL="324000" indent="-265113" algn="just">
              <a:defRPr/>
            </a:pPr>
            <a:endParaRPr lang="it-IT" sz="1000" dirty="0"/>
          </a:p>
          <a:p>
            <a:pPr marL="324000" indent="-265113" algn="just">
              <a:buFont typeface="Arial" pitchFamily="34" charset="0"/>
              <a:buChar char="•"/>
              <a:defRPr/>
            </a:pPr>
            <a:r>
              <a:rPr lang="it-IT" sz="2000" dirty="0"/>
              <a:t>dall’1.1.2013 applicazione di coefficienti di adeguamento all’aspettativa di vita per anticipo della prestazione rispetto al requisito vigente </a:t>
            </a:r>
            <a:r>
              <a:rPr lang="it-IT" sz="2000" dirty="0" smtClean="0"/>
              <a:t>nell’anno </a:t>
            </a:r>
          </a:p>
          <a:p>
            <a:pPr marL="324000" indent="-265113" algn="just">
              <a:defRPr/>
            </a:pPr>
            <a:endParaRPr lang="it-IT" sz="1000" dirty="0"/>
          </a:p>
          <a:p>
            <a:pPr marL="324000" indent="-265113" algn="just">
              <a:buFont typeface="Arial" pitchFamily="34" charset="0"/>
              <a:buChar char="•"/>
              <a:defRPr/>
            </a:pPr>
            <a:r>
              <a:rPr lang="it-IT" sz="2000" dirty="0"/>
              <a:t>maggiorazione, dall’1.1.2013, dell’aliquota di rendimento per l’attività svolta oltre l’età di vecchiaia nella misura del 20%</a:t>
            </a:r>
          </a:p>
          <a:p>
            <a:pPr marL="265113" indent="-265113" algn="just">
              <a:lnSpc>
                <a:spcPts val="1800"/>
              </a:lnSpc>
              <a:buFont typeface="Arial" pitchFamily="34" charset="0"/>
              <a:buChar char="•"/>
              <a:defRPr/>
            </a:pPr>
            <a:endParaRPr lang="it-IT" sz="1400" dirty="0"/>
          </a:p>
        </p:txBody>
      </p:sp>
      <p:sp>
        <p:nvSpPr>
          <p:cNvPr id="8" name="Titolo 1"/>
          <p:cNvSpPr txBox="1">
            <a:spLocks/>
          </p:cNvSpPr>
          <p:nvPr/>
        </p:nvSpPr>
        <p:spPr bwMode="auto">
          <a:xfrm>
            <a:off x="395536" y="260648"/>
            <a:ext cx="8070850" cy="558800"/>
          </a:xfrm>
          <a:prstGeom prst="rect">
            <a:avLst/>
          </a:prstGeom>
          <a:noFill/>
          <a:ln w="9525">
            <a:noFill/>
            <a:miter lim="800000"/>
            <a:headEnd/>
            <a:tailEnd/>
          </a:ln>
          <a:effectLst/>
        </p:spPr>
        <p:txBody>
          <a:bodyPr anchor="ctr"/>
          <a:lstStyle/>
          <a:p>
            <a:pPr algn="ctr">
              <a:defRPr/>
            </a:pPr>
            <a:r>
              <a:rPr lang="it-IT" sz="4000" kern="0" dirty="0">
                <a:solidFill>
                  <a:srgbClr val="00A6DE"/>
                </a:solidFill>
                <a:latin typeface="+mj-lt"/>
                <a:ea typeface="+mj-ea"/>
                <a:cs typeface="+mj-cs"/>
              </a:rPr>
              <a:t>RIFORMA ENPAM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007B441-5312-499D-93C3-6E37886527FA}" type="slidenum">
              <a:rPr lang="it-IT" smtClean="0"/>
              <a:pPr/>
              <a:t>2</a:t>
            </a:fld>
            <a:endParaRPr lang="it-IT"/>
          </a:p>
        </p:txBody>
      </p:sp>
      <p:pic>
        <p:nvPicPr>
          <p:cNvPr id="80898" name="Picture 2" descr="\\SRV-ENPAM\vicepresidenza\lala.jpg"/>
          <p:cNvPicPr>
            <a:picLocks noGrp="1" noChangeAspect="1" noChangeArrowheads="1"/>
          </p:cNvPicPr>
          <p:nvPr>
            <p:ph idx="1"/>
          </p:nvPr>
        </p:nvPicPr>
        <p:blipFill>
          <a:blip r:embed="rId2" cstate="print"/>
          <a:srcRect/>
          <a:stretch>
            <a:fillRect/>
          </a:stretch>
        </p:blipFill>
        <p:spPr bwMode="auto">
          <a:xfrm>
            <a:off x="1259632" y="1124744"/>
            <a:ext cx="6800751" cy="452596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CasellaDiTesto 4"/>
          <p:cNvSpPr txBox="1"/>
          <p:nvPr/>
        </p:nvSpPr>
        <p:spPr>
          <a:xfrm>
            <a:off x="179512" y="1268760"/>
            <a:ext cx="8604448" cy="4632037"/>
          </a:xfrm>
          <a:prstGeom prst="rect">
            <a:avLst/>
          </a:prstGeom>
          <a:noFill/>
        </p:spPr>
        <p:txBody>
          <a:bodyPr wrap="square">
            <a:spAutoFit/>
          </a:bodyPr>
          <a:lstStyle/>
          <a:p>
            <a:pPr>
              <a:lnSpc>
                <a:spcPts val="1800"/>
              </a:lnSpc>
              <a:defRPr/>
            </a:pPr>
            <a:r>
              <a:rPr lang="it-IT" sz="2000" dirty="0">
                <a:solidFill>
                  <a:schemeClr val="accent6">
                    <a:lumMod val="40000"/>
                    <a:lumOff val="60000"/>
                  </a:schemeClr>
                </a:solidFill>
                <a:latin typeface="Bodoni MT" pitchFamily="18" charset="0"/>
              </a:rPr>
              <a:t> </a:t>
            </a:r>
          </a:p>
          <a:p>
            <a:pPr algn="ctr">
              <a:lnSpc>
                <a:spcPts val="1800"/>
              </a:lnSpc>
              <a:defRPr/>
            </a:pPr>
            <a:r>
              <a:rPr lang="it-IT" sz="2400" b="1" u="sng" dirty="0"/>
              <a:t>Fondo di Previdenza Generale – gestione di “Quota B”</a:t>
            </a:r>
            <a:r>
              <a:rPr lang="it-IT" sz="2400" spc="300" dirty="0"/>
              <a:t> </a:t>
            </a:r>
          </a:p>
          <a:p>
            <a:pPr algn="just">
              <a:lnSpc>
                <a:spcPts val="1800"/>
              </a:lnSpc>
              <a:defRPr/>
            </a:pPr>
            <a:endParaRPr lang="it-IT" sz="2400" spc="300" dirty="0"/>
          </a:p>
          <a:p>
            <a:pPr marL="324000" indent="-265113" algn="just">
              <a:buFont typeface="Arial" pitchFamily="34" charset="0"/>
              <a:buChar char="•"/>
              <a:defRPr/>
            </a:pPr>
            <a:r>
              <a:rPr lang="it-IT" sz="2000" dirty="0" smtClean="0"/>
              <a:t>applicazione</a:t>
            </a:r>
            <a:r>
              <a:rPr lang="it-IT" sz="2000" dirty="0"/>
              <a:t>, dall’1.1.2013, di una aliquota di         rendimento dell’1,25% annuo</a:t>
            </a:r>
          </a:p>
          <a:p>
            <a:pPr marL="324000" indent="-265113" algn="just">
              <a:lnSpc>
                <a:spcPts val="1800"/>
              </a:lnSpc>
              <a:buFont typeface="Arial" pitchFamily="34" charset="0"/>
              <a:buChar char="•"/>
              <a:defRPr/>
            </a:pPr>
            <a:endParaRPr lang="it-IT" sz="2000" dirty="0"/>
          </a:p>
          <a:p>
            <a:pPr marL="324000" indent="-265113" algn="just">
              <a:buFont typeface="Arial" pitchFamily="34" charset="0"/>
              <a:buChar char="•"/>
              <a:defRPr/>
            </a:pPr>
            <a:r>
              <a:rPr lang="it-IT" sz="2000" dirty="0"/>
              <a:t>incremento annuo dell’1% dell’aliquota contributiva dal 2015 fino al 19,50% nel 2021 </a:t>
            </a:r>
            <a:endParaRPr lang="it-IT" sz="2000" dirty="0" smtClean="0"/>
          </a:p>
          <a:p>
            <a:pPr marL="324000" indent="-265113" algn="just">
              <a:buFont typeface="Arial" pitchFamily="34" charset="0"/>
              <a:buChar char="•"/>
              <a:defRPr/>
            </a:pPr>
            <a:endParaRPr lang="it-IT" sz="2000" dirty="0"/>
          </a:p>
          <a:p>
            <a:pPr marL="324000" indent="-265113" algn="just">
              <a:buFont typeface="Arial" pitchFamily="34" charset="0"/>
              <a:buChar char="•"/>
              <a:defRPr/>
            </a:pPr>
            <a:r>
              <a:rPr lang="it-IT" sz="2000" dirty="0"/>
              <a:t>graduale incremento del tetto reddituale oltre il quale la contribuzione è dovuta nella misura dell’1% (euro 70.000 dall’1.1.2013; euro 85.000 dall’1.1.2014; pari al massimale contributivo ex </a:t>
            </a:r>
            <a:r>
              <a:rPr lang="it-IT" sz="2000" dirty="0" err="1"/>
              <a:t>lege</a:t>
            </a:r>
            <a:r>
              <a:rPr lang="it-IT" sz="2000" dirty="0"/>
              <a:t> 335/1995 dall’1.1.2015</a:t>
            </a:r>
            <a:r>
              <a:rPr lang="it-IT" sz="2000" dirty="0" smtClean="0"/>
              <a:t>)</a:t>
            </a:r>
          </a:p>
          <a:p>
            <a:pPr marL="324000" indent="-265113" algn="just">
              <a:defRPr/>
            </a:pPr>
            <a:endParaRPr lang="it-IT" sz="2000" dirty="0"/>
          </a:p>
          <a:p>
            <a:pPr marL="324000" indent="-265113" algn="just">
              <a:buFont typeface="Arial" pitchFamily="34" charset="0"/>
              <a:buChar char="•"/>
              <a:defRPr/>
            </a:pPr>
            <a:r>
              <a:rPr lang="it-IT" sz="2000" dirty="0"/>
              <a:t>rivalutazione dei compensi al 100% dell’indice Istat per chi ha meno di 50 anni all’1.1.2013; al 75% per gli </a:t>
            </a:r>
            <a:r>
              <a:rPr lang="it-IT" sz="2000" dirty="0" err="1"/>
              <a:t>over</a:t>
            </a:r>
            <a:r>
              <a:rPr lang="it-IT" sz="2000" dirty="0"/>
              <a:t> 50</a:t>
            </a:r>
          </a:p>
          <a:p>
            <a:pPr marL="265113" indent="-265113" algn="just">
              <a:lnSpc>
                <a:spcPts val="1800"/>
              </a:lnSpc>
              <a:buFont typeface="Arial" pitchFamily="34" charset="0"/>
              <a:buChar char="•"/>
              <a:defRPr/>
            </a:pPr>
            <a:endParaRPr lang="it-IT" dirty="0"/>
          </a:p>
        </p:txBody>
      </p:sp>
      <p:sp>
        <p:nvSpPr>
          <p:cNvPr id="8" name="Rettangolo 7"/>
          <p:cNvSpPr/>
          <p:nvPr/>
        </p:nvSpPr>
        <p:spPr>
          <a:xfrm>
            <a:off x="2411760" y="476672"/>
            <a:ext cx="3881191" cy="707886"/>
          </a:xfrm>
          <a:prstGeom prst="rect">
            <a:avLst/>
          </a:prstGeom>
        </p:spPr>
        <p:txBody>
          <a:bodyPr wrap="none">
            <a:spAutoFit/>
          </a:bodyPr>
          <a:lstStyle/>
          <a:p>
            <a:pPr algn="ctr">
              <a:defRPr/>
            </a:pPr>
            <a:r>
              <a:rPr lang="it-IT" sz="4000" kern="0" dirty="0" smtClean="0">
                <a:solidFill>
                  <a:srgbClr val="00A6DE"/>
                </a:solidFill>
                <a:latin typeface="+mj-lt"/>
                <a:ea typeface="+mj-ea"/>
                <a:cs typeface="+mj-cs"/>
              </a:rPr>
              <a:t>RIFORMA ENPAM</a:t>
            </a:r>
            <a:endParaRPr lang="it-IT" sz="4000" kern="0" dirty="0">
              <a:solidFill>
                <a:srgbClr val="00A6DE"/>
              </a:solidFill>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CasellaDiTesto 6"/>
          <p:cNvSpPr txBox="1">
            <a:spLocks noChangeArrowheads="1"/>
          </p:cNvSpPr>
          <p:nvPr/>
        </p:nvSpPr>
        <p:spPr bwMode="auto">
          <a:xfrm>
            <a:off x="285750" y="333375"/>
            <a:ext cx="8477250" cy="1076325"/>
          </a:xfrm>
          <a:prstGeom prst="rect">
            <a:avLst/>
          </a:prstGeom>
          <a:noFill/>
          <a:ln w="9525">
            <a:noFill/>
            <a:miter lim="800000"/>
            <a:headEnd/>
            <a:tailEnd/>
          </a:ln>
        </p:spPr>
        <p:txBody>
          <a:bodyPr>
            <a:spAutoFit/>
          </a:bodyPr>
          <a:lstStyle/>
          <a:p>
            <a:pPr algn="ctr"/>
            <a:r>
              <a:rPr lang="it-IT" sz="3200" b="1" dirty="0"/>
              <a:t>Aliquote e rendimenti </a:t>
            </a:r>
          </a:p>
          <a:p>
            <a:pPr algn="ctr"/>
            <a:r>
              <a:rPr lang="it-IT" sz="3200" b="1" dirty="0"/>
              <a:t>Fondo di Previdenza Generale – Quota B</a:t>
            </a:r>
          </a:p>
        </p:txBody>
      </p:sp>
      <p:graphicFrame>
        <p:nvGraphicFramePr>
          <p:cNvPr id="8" name="Tabella 7"/>
          <p:cNvGraphicFramePr>
            <a:graphicFrameLocks noGrp="1"/>
          </p:cNvGraphicFramePr>
          <p:nvPr>
            <p:extLst>
              <p:ext uri="{D42A27DB-BD31-4B8C-83A1-F6EECF244321}">
                <p14:modId xmlns:p14="http://schemas.microsoft.com/office/powerpoint/2010/main" val="2306780309"/>
              </p:ext>
            </p:extLst>
          </p:nvPr>
        </p:nvGraphicFramePr>
        <p:xfrm>
          <a:off x="755576" y="1556792"/>
          <a:ext cx="7458077" cy="4286247"/>
        </p:xfrm>
        <a:graphic>
          <a:graphicData uri="http://schemas.openxmlformats.org/drawingml/2006/table">
            <a:tbl>
              <a:tblPr/>
              <a:tblGrid>
                <a:gridCol w="1774045"/>
                <a:gridCol w="1387085"/>
                <a:gridCol w="1447393"/>
                <a:gridCol w="1160929"/>
                <a:gridCol w="1688625"/>
              </a:tblGrid>
              <a:tr h="1211440">
                <a:tc>
                  <a:txBody>
                    <a:bodyPr/>
                    <a:lstStyle/>
                    <a:p>
                      <a:pPr algn="ctr" fontAlgn="ctr"/>
                      <a:r>
                        <a:rPr lang="it-IT" sz="1500" b="1" i="0" u="none" strike="noStrike" dirty="0">
                          <a:solidFill>
                            <a:schemeClr val="tx2">
                              <a:lumMod val="60000"/>
                              <a:lumOff val="40000"/>
                            </a:schemeClr>
                          </a:solidFill>
                          <a:latin typeface="+mn-lt"/>
                        </a:rPr>
                        <a:t>Periodo di decorrenza</a:t>
                      </a:r>
                    </a:p>
                  </a:txBody>
                  <a:tcPr marL="9108" marR="9108" marT="910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D8D8"/>
                    </a:solidFill>
                  </a:tcPr>
                </a:tc>
                <a:tc>
                  <a:txBody>
                    <a:bodyPr/>
                    <a:lstStyle/>
                    <a:p>
                      <a:pPr algn="ctr" fontAlgn="ctr"/>
                      <a:r>
                        <a:rPr lang="it-IT" sz="1500" b="1" i="0" u="none" strike="noStrike" dirty="0">
                          <a:solidFill>
                            <a:schemeClr val="tx2">
                              <a:lumMod val="60000"/>
                              <a:lumOff val="40000"/>
                            </a:schemeClr>
                          </a:solidFill>
                          <a:latin typeface="+mn-lt"/>
                        </a:rPr>
                        <a:t>Aliquota contributiva (A)</a:t>
                      </a:r>
                    </a:p>
                  </a:txBody>
                  <a:tcPr marL="9108" marR="9108" marT="910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D8D8"/>
                    </a:solidFill>
                  </a:tcPr>
                </a:tc>
                <a:tc>
                  <a:txBody>
                    <a:bodyPr/>
                    <a:lstStyle/>
                    <a:p>
                      <a:pPr algn="ctr" fontAlgn="ctr"/>
                      <a:r>
                        <a:rPr lang="it-IT" sz="1500" b="1" i="0" u="none" strike="noStrike" dirty="0">
                          <a:solidFill>
                            <a:schemeClr val="tx2">
                              <a:lumMod val="60000"/>
                              <a:lumOff val="40000"/>
                            </a:schemeClr>
                          </a:solidFill>
                          <a:latin typeface="+mn-lt"/>
                        </a:rPr>
                        <a:t>Aliquota di rendimento (B)</a:t>
                      </a:r>
                    </a:p>
                  </a:txBody>
                  <a:tcPr marL="9108" marR="9108" marT="910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D8D8"/>
                    </a:solidFill>
                  </a:tcPr>
                </a:tc>
                <a:tc>
                  <a:txBody>
                    <a:bodyPr/>
                    <a:lstStyle/>
                    <a:p>
                      <a:pPr algn="ctr" fontAlgn="ctr"/>
                      <a:r>
                        <a:rPr lang="it-IT" sz="1500" b="1" i="0" u="none" strike="noStrike" dirty="0">
                          <a:solidFill>
                            <a:schemeClr val="tx2">
                              <a:lumMod val="60000"/>
                              <a:lumOff val="40000"/>
                            </a:schemeClr>
                          </a:solidFill>
                          <a:latin typeface="+mn-lt"/>
                        </a:rPr>
                        <a:t>Rapporto (B)/(A)</a:t>
                      </a:r>
                    </a:p>
                  </a:txBody>
                  <a:tcPr marL="9108" marR="9108" marT="910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D8D8"/>
                    </a:solidFill>
                  </a:tcPr>
                </a:tc>
                <a:tc>
                  <a:txBody>
                    <a:bodyPr/>
                    <a:lstStyle/>
                    <a:p>
                      <a:pPr algn="ctr" fontAlgn="ctr"/>
                      <a:r>
                        <a:rPr lang="it-IT" sz="1500" b="1" i="0" u="none" strike="noStrike" dirty="0">
                          <a:solidFill>
                            <a:srgbClr val="00B050"/>
                          </a:solidFill>
                          <a:latin typeface="+mn-lt"/>
                        </a:rPr>
                        <a:t>Rendimento al pensionamento x 1000 € versati</a:t>
                      </a:r>
                    </a:p>
                  </a:txBody>
                  <a:tcPr marL="9108" marR="9108" marT="910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D8D8"/>
                    </a:solidFill>
                  </a:tcPr>
                </a:tc>
              </a:tr>
              <a:tr h="332209">
                <a:tc>
                  <a:txBody>
                    <a:bodyPr/>
                    <a:lstStyle/>
                    <a:p>
                      <a:pPr algn="l" fontAlgn="b"/>
                      <a:r>
                        <a:rPr lang="it-IT" sz="1600" b="1" i="1" u="none" strike="noStrike" dirty="0" smtClean="0">
                          <a:solidFill>
                            <a:schemeClr val="tx1"/>
                          </a:solidFill>
                          <a:latin typeface="+mn-lt"/>
                        </a:rPr>
                        <a:t>Vecchio</a:t>
                      </a:r>
                      <a:endParaRPr lang="it-IT" sz="1600" b="1" i="1" u="none" strike="noStrike" dirty="0">
                        <a:solidFill>
                          <a:schemeClr val="tx1"/>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dirty="0">
                          <a:solidFill>
                            <a:schemeClr val="tx1"/>
                          </a:solidFill>
                          <a:latin typeface="+mn-lt"/>
                        </a:rPr>
                        <a:t>12,50%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dirty="0">
                          <a:solidFill>
                            <a:schemeClr val="tx1"/>
                          </a:solidFill>
                          <a:latin typeface="+mn-lt"/>
                        </a:rPr>
                        <a:t>1,75%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600" b="0" i="0" u="none" strike="noStrike">
                          <a:solidFill>
                            <a:schemeClr val="tx1"/>
                          </a:solidFill>
                          <a:latin typeface="+mn-lt"/>
                        </a:rPr>
                        <a:t>14,00%</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1" i="0" u="none" strike="noStrike" dirty="0">
                          <a:solidFill>
                            <a:schemeClr val="tx1"/>
                          </a:solidFill>
                          <a:latin typeface="+mn-lt"/>
                        </a:rPr>
                        <a:t> € </a:t>
                      </a:r>
                      <a:r>
                        <a:rPr lang="it-IT" sz="1600" b="1" i="0" u="none" strike="noStrike" dirty="0" smtClean="0">
                          <a:solidFill>
                            <a:schemeClr val="tx1"/>
                          </a:solidFill>
                          <a:latin typeface="+mn-lt"/>
                        </a:rPr>
                        <a:t>140 </a:t>
                      </a:r>
                      <a:endParaRPr lang="it-IT" sz="1600" b="1" i="0" u="none" strike="noStrike" dirty="0">
                        <a:solidFill>
                          <a:schemeClr val="tx1"/>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32209">
                <a:tc>
                  <a:txBody>
                    <a:bodyPr/>
                    <a:lstStyle/>
                    <a:p>
                      <a:pPr algn="l" fontAlgn="b"/>
                      <a:r>
                        <a:rPr lang="it-IT" sz="1600" b="1" i="1" u="none" strike="noStrike" dirty="0">
                          <a:solidFill>
                            <a:schemeClr val="tx1"/>
                          </a:solidFill>
                          <a:latin typeface="+mn-lt"/>
                        </a:rPr>
                        <a:t>Dal 2013 al 2014</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dirty="0">
                          <a:solidFill>
                            <a:schemeClr val="tx1"/>
                          </a:solidFill>
                          <a:latin typeface="+mn-lt"/>
                        </a:rPr>
                        <a:t>12,50%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dirty="0">
                          <a:solidFill>
                            <a:schemeClr val="tx1"/>
                          </a:solidFill>
                          <a:latin typeface="+mn-lt"/>
                        </a:rPr>
                        <a:t>1,25%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600" b="0" i="0" u="none" strike="noStrike">
                          <a:solidFill>
                            <a:schemeClr val="tx1"/>
                          </a:solidFill>
                          <a:latin typeface="+mn-lt"/>
                        </a:rPr>
                        <a:t>10,00%</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1" i="0" u="none" strike="noStrike" dirty="0">
                          <a:solidFill>
                            <a:schemeClr val="tx1"/>
                          </a:solidFill>
                          <a:latin typeface="+mn-lt"/>
                        </a:rPr>
                        <a:t> € </a:t>
                      </a:r>
                      <a:r>
                        <a:rPr lang="it-IT" sz="1600" b="1" i="0" u="none" strike="noStrike" dirty="0" smtClean="0">
                          <a:solidFill>
                            <a:schemeClr val="tx1"/>
                          </a:solidFill>
                          <a:latin typeface="+mn-lt"/>
                        </a:rPr>
                        <a:t>100 </a:t>
                      </a:r>
                      <a:endParaRPr lang="it-IT" sz="1600" b="1" i="0" u="none" strike="noStrike" dirty="0">
                        <a:solidFill>
                          <a:schemeClr val="tx1"/>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32209">
                <a:tc>
                  <a:txBody>
                    <a:bodyPr/>
                    <a:lstStyle/>
                    <a:p>
                      <a:pPr algn="l" fontAlgn="b"/>
                      <a:r>
                        <a:rPr lang="it-IT" sz="1600" b="1" i="1" u="none" strike="noStrike" dirty="0">
                          <a:solidFill>
                            <a:schemeClr val="tx1"/>
                          </a:solidFill>
                          <a:latin typeface="+mn-lt"/>
                        </a:rPr>
                        <a:t>Anno 2015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a:solidFill>
                            <a:schemeClr val="tx1"/>
                          </a:solidFill>
                          <a:latin typeface="+mn-lt"/>
                        </a:rPr>
                        <a:t>13,50%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dirty="0">
                          <a:solidFill>
                            <a:schemeClr val="tx1"/>
                          </a:solidFill>
                          <a:latin typeface="+mn-lt"/>
                        </a:rPr>
                        <a:t>1,25%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600" b="0" i="0" u="none" strike="noStrike">
                          <a:solidFill>
                            <a:schemeClr val="tx1"/>
                          </a:solidFill>
                          <a:latin typeface="+mn-lt"/>
                        </a:rPr>
                        <a:t>9,26%</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1" i="0" u="none" strike="noStrike" dirty="0">
                          <a:solidFill>
                            <a:schemeClr val="tx1"/>
                          </a:solidFill>
                          <a:latin typeface="+mn-lt"/>
                        </a:rPr>
                        <a:t> €  </a:t>
                      </a:r>
                      <a:r>
                        <a:rPr lang="it-IT" sz="1600" b="1" i="0" u="none" strike="noStrike" dirty="0" smtClean="0">
                          <a:solidFill>
                            <a:schemeClr val="tx1"/>
                          </a:solidFill>
                          <a:latin typeface="+mn-lt"/>
                        </a:rPr>
                        <a:t> 93 </a:t>
                      </a:r>
                      <a:endParaRPr lang="it-IT" sz="1600" b="1" i="0" u="none" strike="noStrike" dirty="0">
                        <a:solidFill>
                          <a:schemeClr val="tx1"/>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32209">
                <a:tc>
                  <a:txBody>
                    <a:bodyPr/>
                    <a:lstStyle/>
                    <a:p>
                      <a:pPr algn="l" fontAlgn="b"/>
                      <a:r>
                        <a:rPr lang="it-IT" sz="1600" b="1" i="1" u="none" strike="noStrike" dirty="0">
                          <a:solidFill>
                            <a:schemeClr val="tx1"/>
                          </a:solidFill>
                          <a:latin typeface="+mn-lt"/>
                        </a:rPr>
                        <a:t>Anno </a:t>
                      </a:r>
                      <a:r>
                        <a:rPr lang="it-IT" sz="1600" b="1" i="1" u="none" strike="noStrike" dirty="0" smtClean="0">
                          <a:solidFill>
                            <a:schemeClr val="tx1"/>
                          </a:solidFill>
                          <a:latin typeface="+mn-lt"/>
                        </a:rPr>
                        <a:t>2016</a:t>
                      </a:r>
                      <a:endParaRPr lang="it-IT" sz="1600" b="1" i="1" u="none" strike="noStrike" dirty="0">
                        <a:solidFill>
                          <a:schemeClr val="tx1"/>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dirty="0">
                          <a:solidFill>
                            <a:schemeClr val="tx1"/>
                          </a:solidFill>
                          <a:latin typeface="+mn-lt"/>
                        </a:rPr>
                        <a:t>14,50%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dirty="0">
                          <a:solidFill>
                            <a:schemeClr val="tx1"/>
                          </a:solidFill>
                          <a:latin typeface="+mn-lt"/>
                        </a:rPr>
                        <a:t>1,25%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600" b="0" i="0" u="none" strike="noStrike" dirty="0">
                          <a:solidFill>
                            <a:schemeClr val="tx1"/>
                          </a:solidFill>
                          <a:latin typeface="+mn-lt"/>
                        </a:rPr>
                        <a:t>8,62%</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1" i="0" u="none" strike="noStrike" dirty="0">
                          <a:solidFill>
                            <a:schemeClr val="tx1"/>
                          </a:solidFill>
                          <a:latin typeface="+mn-lt"/>
                        </a:rPr>
                        <a:t> €  </a:t>
                      </a:r>
                      <a:r>
                        <a:rPr lang="it-IT" sz="1600" b="1" i="0" u="none" strike="noStrike" dirty="0" smtClean="0">
                          <a:solidFill>
                            <a:schemeClr val="tx1"/>
                          </a:solidFill>
                          <a:latin typeface="+mn-lt"/>
                        </a:rPr>
                        <a:t> 86 </a:t>
                      </a:r>
                      <a:endParaRPr lang="it-IT" sz="1600" b="1" i="0" u="none" strike="noStrike" dirty="0">
                        <a:solidFill>
                          <a:schemeClr val="tx1"/>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32209">
                <a:tc>
                  <a:txBody>
                    <a:bodyPr/>
                    <a:lstStyle/>
                    <a:p>
                      <a:pPr algn="l" fontAlgn="b"/>
                      <a:r>
                        <a:rPr lang="it-IT" sz="1600" b="1" i="1" u="none" strike="noStrike" dirty="0">
                          <a:solidFill>
                            <a:schemeClr val="tx1"/>
                          </a:solidFill>
                          <a:latin typeface="+mn-lt"/>
                        </a:rPr>
                        <a:t>Anno 2017</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dirty="0">
                          <a:solidFill>
                            <a:schemeClr val="tx1"/>
                          </a:solidFill>
                          <a:latin typeface="+mn-lt"/>
                        </a:rPr>
                        <a:t>15,50%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dirty="0">
                          <a:solidFill>
                            <a:schemeClr val="tx1"/>
                          </a:solidFill>
                          <a:latin typeface="+mn-lt"/>
                        </a:rPr>
                        <a:t>1,25%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600" b="0" i="0" u="none" strike="noStrike" dirty="0">
                          <a:solidFill>
                            <a:schemeClr val="tx1"/>
                          </a:solidFill>
                          <a:latin typeface="+mn-lt"/>
                        </a:rPr>
                        <a:t>8,06%</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1" i="0" u="none" strike="noStrike" dirty="0">
                          <a:solidFill>
                            <a:schemeClr val="tx1"/>
                          </a:solidFill>
                          <a:latin typeface="+mn-lt"/>
                        </a:rPr>
                        <a:t> €   </a:t>
                      </a:r>
                      <a:r>
                        <a:rPr lang="it-IT" sz="1600" b="1" i="0" u="none" strike="noStrike" dirty="0" smtClean="0">
                          <a:solidFill>
                            <a:schemeClr val="tx1"/>
                          </a:solidFill>
                          <a:latin typeface="+mn-lt"/>
                        </a:rPr>
                        <a:t> 81 </a:t>
                      </a:r>
                      <a:endParaRPr lang="it-IT" sz="1600" b="1" i="0" u="none" strike="noStrike" dirty="0">
                        <a:solidFill>
                          <a:schemeClr val="tx1"/>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32209">
                <a:tc>
                  <a:txBody>
                    <a:bodyPr/>
                    <a:lstStyle/>
                    <a:p>
                      <a:pPr algn="l" fontAlgn="b"/>
                      <a:r>
                        <a:rPr lang="it-IT" sz="1600" b="1" i="1" u="none" strike="noStrike">
                          <a:solidFill>
                            <a:schemeClr val="tx1"/>
                          </a:solidFill>
                          <a:latin typeface="+mn-lt"/>
                        </a:rPr>
                        <a:t>Anno 2018</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dirty="0" smtClean="0">
                          <a:solidFill>
                            <a:schemeClr val="tx1"/>
                          </a:solidFill>
                          <a:latin typeface="+mn-lt"/>
                        </a:rPr>
                        <a:t>19,50</a:t>
                      </a:r>
                      <a:r>
                        <a:rPr lang="it-IT" sz="1600" b="0" i="0" u="none" strike="noStrike" dirty="0">
                          <a:solidFill>
                            <a:schemeClr val="tx1"/>
                          </a:solidFill>
                          <a:latin typeface="+mn-lt"/>
                        </a:rPr>
                        <a:t>%</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dirty="0">
                          <a:solidFill>
                            <a:schemeClr val="tx1"/>
                          </a:solidFill>
                          <a:latin typeface="+mn-lt"/>
                        </a:rPr>
                        <a:t>1,25%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600" b="0" i="0" u="none" strike="noStrike" dirty="0">
                          <a:solidFill>
                            <a:schemeClr val="tx1"/>
                          </a:solidFill>
                          <a:latin typeface="+mn-lt"/>
                        </a:rPr>
                        <a:t>7,58%</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1" i="0" u="none" strike="noStrike" dirty="0">
                          <a:solidFill>
                            <a:schemeClr val="tx1"/>
                          </a:solidFill>
                          <a:latin typeface="+mn-lt"/>
                        </a:rPr>
                        <a:t> €  </a:t>
                      </a:r>
                      <a:r>
                        <a:rPr lang="it-IT" sz="1600" b="1" i="0" u="none" strike="noStrike" dirty="0" smtClean="0">
                          <a:solidFill>
                            <a:schemeClr val="tx1"/>
                          </a:solidFill>
                          <a:latin typeface="+mn-lt"/>
                        </a:rPr>
                        <a:t> 76 </a:t>
                      </a:r>
                      <a:endParaRPr lang="it-IT" sz="1600" b="1" i="0" u="none" strike="noStrike" dirty="0">
                        <a:solidFill>
                          <a:schemeClr val="tx1"/>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32209">
                <a:tc>
                  <a:txBody>
                    <a:bodyPr/>
                    <a:lstStyle/>
                    <a:p>
                      <a:pPr algn="l" fontAlgn="b"/>
                      <a:r>
                        <a:rPr lang="it-IT" sz="1600" b="1" i="1" u="none" strike="noStrike">
                          <a:solidFill>
                            <a:schemeClr val="tx1"/>
                          </a:solidFill>
                          <a:latin typeface="+mn-lt"/>
                        </a:rPr>
                        <a:t>Anno 2019</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dirty="0">
                          <a:solidFill>
                            <a:schemeClr val="tx1"/>
                          </a:solidFill>
                          <a:latin typeface="+mn-lt"/>
                        </a:rPr>
                        <a:t>17,50%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dirty="0">
                          <a:solidFill>
                            <a:schemeClr val="tx1"/>
                          </a:solidFill>
                          <a:latin typeface="+mn-lt"/>
                        </a:rPr>
                        <a:t>1,25%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600" b="0" i="0" u="none" strike="noStrike" dirty="0">
                          <a:solidFill>
                            <a:schemeClr val="tx1"/>
                          </a:solidFill>
                          <a:latin typeface="+mn-lt"/>
                        </a:rPr>
                        <a:t>7,14%</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1" i="0" u="none" strike="noStrike" dirty="0">
                          <a:solidFill>
                            <a:schemeClr val="tx1"/>
                          </a:solidFill>
                          <a:latin typeface="+mn-lt"/>
                        </a:rPr>
                        <a:t> €  </a:t>
                      </a:r>
                      <a:r>
                        <a:rPr lang="it-IT" sz="1600" b="1" i="0" u="none" strike="noStrike" dirty="0" smtClean="0">
                          <a:solidFill>
                            <a:schemeClr val="tx1"/>
                          </a:solidFill>
                          <a:latin typeface="+mn-lt"/>
                        </a:rPr>
                        <a:t> 71 </a:t>
                      </a:r>
                      <a:endParaRPr lang="it-IT" sz="1600" b="1" i="0" u="none" strike="noStrike" dirty="0">
                        <a:solidFill>
                          <a:schemeClr val="tx1"/>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74672">
                <a:tc>
                  <a:txBody>
                    <a:bodyPr/>
                    <a:lstStyle/>
                    <a:p>
                      <a:pPr algn="l" fontAlgn="b"/>
                      <a:r>
                        <a:rPr lang="it-IT" sz="1600" b="1" i="1" u="none" strike="noStrike">
                          <a:solidFill>
                            <a:schemeClr val="tx1"/>
                          </a:solidFill>
                          <a:latin typeface="+mn-lt"/>
                        </a:rPr>
                        <a:t>Anno 2020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a:solidFill>
                            <a:schemeClr val="tx1"/>
                          </a:solidFill>
                          <a:latin typeface="+mn-lt"/>
                        </a:rPr>
                        <a:t>18,50%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dirty="0">
                          <a:solidFill>
                            <a:schemeClr val="tx1"/>
                          </a:solidFill>
                          <a:latin typeface="+mn-lt"/>
                        </a:rPr>
                        <a:t>1,25%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600" b="0" i="0" u="none" strike="noStrike" dirty="0">
                          <a:solidFill>
                            <a:schemeClr val="tx1"/>
                          </a:solidFill>
                          <a:latin typeface="+mn-lt"/>
                        </a:rPr>
                        <a:t>6,76%</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1" i="0" u="none" strike="noStrike" dirty="0">
                          <a:solidFill>
                            <a:schemeClr val="tx1"/>
                          </a:solidFill>
                          <a:latin typeface="+mn-lt"/>
                        </a:rPr>
                        <a:t> €  </a:t>
                      </a:r>
                      <a:r>
                        <a:rPr lang="it-IT" sz="1600" b="1" i="0" u="none" strike="noStrike" dirty="0" smtClean="0">
                          <a:solidFill>
                            <a:schemeClr val="tx1"/>
                          </a:solidFill>
                          <a:latin typeface="+mn-lt"/>
                        </a:rPr>
                        <a:t> 68 </a:t>
                      </a:r>
                      <a:endParaRPr lang="it-IT" sz="1600" b="1" i="0" u="none" strike="noStrike" dirty="0">
                        <a:solidFill>
                          <a:schemeClr val="tx1"/>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74672">
                <a:tc>
                  <a:txBody>
                    <a:bodyPr/>
                    <a:lstStyle/>
                    <a:p>
                      <a:pPr algn="l" fontAlgn="b"/>
                      <a:r>
                        <a:rPr lang="it-IT" sz="1600" b="1" i="1" u="none" strike="noStrike">
                          <a:solidFill>
                            <a:schemeClr val="tx1"/>
                          </a:solidFill>
                          <a:latin typeface="+mn-lt"/>
                        </a:rPr>
                        <a:t>Dal 2021 in poi</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dirty="0">
                          <a:solidFill>
                            <a:schemeClr val="tx1"/>
                          </a:solidFill>
                          <a:latin typeface="+mn-lt"/>
                        </a:rPr>
                        <a:t>19,50%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0" i="0" u="none" strike="noStrike">
                          <a:solidFill>
                            <a:schemeClr val="tx1"/>
                          </a:solidFill>
                          <a:latin typeface="+mn-lt"/>
                        </a:rPr>
                        <a:t>1,25%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600" b="0" i="0" u="none" strike="noStrike" dirty="0">
                          <a:solidFill>
                            <a:schemeClr val="tx1"/>
                          </a:solidFill>
                          <a:latin typeface="+mn-lt"/>
                        </a:rPr>
                        <a:t>6,41%</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600" b="1" i="0" u="none" strike="noStrike" dirty="0">
                          <a:solidFill>
                            <a:schemeClr val="tx1"/>
                          </a:solidFill>
                          <a:latin typeface="+mn-lt"/>
                        </a:rPr>
                        <a:t> €  </a:t>
                      </a:r>
                      <a:r>
                        <a:rPr lang="it-IT" sz="1600" b="1" i="0" u="none" strike="noStrike" dirty="0" smtClean="0">
                          <a:solidFill>
                            <a:schemeClr val="tx1"/>
                          </a:solidFill>
                          <a:latin typeface="+mn-lt"/>
                        </a:rPr>
                        <a:t> 64 </a:t>
                      </a:r>
                      <a:endParaRPr lang="it-IT" sz="1600" b="1" i="0" u="none" strike="noStrike" dirty="0">
                        <a:solidFill>
                          <a:schemeClr val="tx1"/>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CasellaDiTesto 5"/>
          <p:cNvSpPr txBox="1">
            <a:spLocks noChangeArrowheads="1"/>
          </p:cNvSpPr>
          <p:nvPr/>
        </p:nvSpPr>
        <p:spPr bwMode="auto">
          <a:xfrm>
            <a:off x="265113" y="116632"/>
            <a:ext cx="8878887" cy="1508125"/>
          </a:xfrm>
          <a:prstGeom prst="rect">
            <a:avLst/>
          </a:prstGeom>
          <a:noFill/>
          <a:ln w="9525">
            <a:noFill/>
            <a:miter lim="800000"/>
            <a:headEnd/>
            <a:tailEnd/>
          </a:ln>
        </p:spPr>
        <p:txBody>
          <a:bodyPr>
            <a:spAutoFit/>
          </a:bodyPr>
          <a:lstStyle/>
          <a:p>
            <a:pPr algn="ctr"/>
            <a:r>
              <a:rPr lang="it-IT" sz="3200" b="1" dirty="0"/>
              <a:t>Fondo di Previdenza Generale – Quota B	</a:t>
            </a:r>
            <a:br>
              <a:rPr lang="it-IT" sz="3200" b="1" dirty="0"/>
            </a:br>
            <a:r>
              <a:rPr lang="it-IT" sz="3200" b="1" dirty="0"/>
              <a:t>Saldo corrente</a:t>
            </a:r>
          </a:p>
          <a:p>
            <a:pPr algn="ctr"/>
            <a:r>
              <a:rPr lang="it-IT" sz="2800" b="1" dirty="0"/>
              <a:t>(Bilancio tecnico al 31.12.2009 – parametri specifici)</a:t>
            </a:r>
          </a:p>
        </p:txBody>
      </p:sp>
      <p:graphicFrame>
        <p:nvGraphicFramePr>
          <p:cNvPr id="8" name="Grafico 7"/>
          <p:cNvGraphicFramePr/>
          <p:nvPr/>
        </p:nvGraphicFramePr>
        <p:xfrm>
          <a:off x="1331640" y="1844824"/>
          <a:ext cx="6500842" cy="3446024"/>
        </p:xfrm>
        <a:graphic>
          <a:graphicData uri="http://schemas.openxmlformats.org/drawingml/2006/chart">
            <c:chart xmlns:c="http://schemas.openxmlformats.org/drawingml/2006/chart" xmlns:r="http://schemas.openxmlformats.org/officeDocument/2006/relationships" r:id="rId3"/>
          </a:graphicData>
        </a:graphic>
      </p:graphicFrame>
      <p:sp>
        <p:nvSpPr>
          <p:cNvPr id="9" name="Rettangolo 8"/>
          <p:cNvSpPr/>
          <p:nvPr/>
        </p:nvSpPr>
        <p:spPr>
          <a:xfrm>
            <a:off x="1259632" y="5301208"/>
            <a:ext cx="1673279" cy="369332"/>
          </a:xfrm>
          <a:prstGeom prst="rect">
            <a:avLst/>
          </a:prstGeom>
        </p:spPr>
        <p:txBody>
          <a:bodyPr wrap="none">
            <a:spAutoFit/>
          </a:bodyPr>
          <a:lstStyle/>
          <a:p>
            <a:pPr>
              <a:defRPr/>
            </a:pPr>
            <a:r>
              <a:rPr lang="it-IT" b="1" dirty="0" smtClean="0"/>
              <a:t>migliaia di euro</a:t>
            </a:r>
            <a:endParaRPr lang="it-IT" b="1" dirty="0"/>
          </a:p>
        </p:txBody>
      </p:sp>
      <p:sp>
        <p:nvSpPr>
          <p:cNvPr id="10" name="CasellaDiTesto 8"/>
          <p:cNvSpPr txBox="1">
            <a:spLocks noChangeArrowheads="1"/>
          </p:cNvSpPr>
          <p:nvPr/>
        </p:nvSpPr>
        <p:spPr bwMode="auto">
          <a:xfrm>
            <a:off x="1043608" y="5949280"/>
            <a:ext cx="7779445" cy="461962"/>
          </a:xfrm>
          <a:prstGeom prst="rect">
            <a:avLst/>
          </a:prstGeom>
          <a:noFill/>
          <a:ln w="9525">
            <a:noFill/>
            <a:miter lim="800000"/>
            <a:headEnd/>
            <a:tailEnd/>
          </a:ln>
        </p:spPr>
        <p:txBody>
          <a:bodyPr wrap="square">
            <a:spAutoFit/>
          </a:bodyPr>
          <a:lstStyle/>
          <a:p>
            <a:r>
              <a:rPr lang="it-IT" sz="2400" b="1" dirty="0"/>
              <a:t>Il Saldo corrente diventa negativo dal 2027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CasellaDiTesto 5"/>
          <p:cNvSpPr txBox="1">
            <a:spLocks noChangeArrowheads="1"/>
          </p:cNvSpPr>
          <p:nvPr/>
        </p:nvSpPr>
        <p:spPr bwMode="auto">
          <a:xfrm>
            <a:off x="755576" y="404664"/>
            <a:ext cx="8093075" cy="1230313"/>
          </a:xfrm>
          <a:prstGeom prst="rect">
            <a:avLst/>
          </a:prstGeom>
          <a:noFill/>
          <a:ln w="9525">
            <a:noFill/>
            <a:miter lim="800000"/>
            <a:headEnd/>
            <a:tailEnd/>
          </a:ln>
        </p:spPr>
        <p:txBody>
          <a:bodyPr>
            <a:spAutoFit/>
          </a:bodyPr>
          <a:lstStyle/>
          <a:p>
            <a:pPr algn="ctr"/>
            <a:r>
              <a:rPr lang="it-IT" sz="2800" b="1" dirty="0" smtClean="0"/>
              <a:t>Fondo di Previdenza Generale – Quota B</a:t>
            </a:r>
          </a:p>
          <a:p>
            <a:pPr algn="ctr"/>
            <a:r>
              <a:rPr lang="it-IT" sz="2800" b="1" dirty="0" smtClean="0"/>
              <a:t>Saldo corrente</a:t>
            </a:r>
          </a:p>
          <a:p>
            <a:pPr algn="ctr"/>
            <a:r>
              <a:rPr lang="it-IT" b="1" i="1" dirty="0" smtClean="0"/>
              <a:t>(POST-RIFORMA)</a:t>
            </a:r>
            <a:endParaRPr lang="it-IT" b="1" i="1" dirty="0"/>
          </a:p>
        </p:txBody>
      </p:sp>
      <p:graphicFrame>
        <p:nvGraphicFramePr>
          <p:cNvPr id="8" name="Grafico 7"/>
          <p:cNvGraphicFramePr/>
          <p:nvPr/>
        </p:nvGraphicFramePr>
        <p:xfrm>
          <a:off x="899592" y="1772816"/>
          <a:ext cx="7200800"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9"/>
          <p:cNvSpPr txBox="1">
            <a:spLocks noChangeArrowheads="1"/>
          </p:cNvSpPr>
          <p:nvPr/>
        </p:nvSpPr>
        <p:spPr bwMode="auto">
          <a:xfrm>
            <a:off x="323528" y="5949280"/>
            <a:ext cx="7992888" cy="461665"/>
          </a:xfrm>
          <a:prstGeom prst="rect">
            <a:avLst/>
          </a:prstGeom>
          <a:noFill/>
          <a:ln w="9525">
            <a:noFill/>
            <a:miter lim="800000"/>
            <a:headEnd/>
            <a:tailEnd/>
          </a:ln>
        </p:spPr>
        <p:txBody>
          <a:bodyPr wrap="square">
            <a:spAutoFit/>
          </a:bodyPr>
          <a:lstStyle/>
          <a:p>
            <a:r>
              <a:rPr lang="it-IT" sz="2400" b="1" dirty="0"/>
              <a:t>Il Saldo corrente è positivo per tutto il periodo di proiezione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Titolo 1"/>
          <p:cNvSpPr txBox="1">
            <a:spLocks/>
          </p:cNvSpPr>
          <p:nvPr/>
        </p:nvSpPr>
        <p:spPr bwMode="auto">
          <a:xfrm>
            <a:off x="395288" y="260350"/>
            <a:ext cx="8070850" cy="558800"/>
          </a:xfrm>
          <a:prstGeom prst="rect">
            <a:avLst/>
          </a:prstGeom>
          <a:noFill/>
          <a:ln w="9525">
            <a:noFill/>
            <a:miter lim="800000"/>
            <a:headEnd/>
            <a:tailEnd/>
          </a:ln>
          <a:effectLst/>
        </p:spPr>
        <p:txBody>
          <a:bodyPr anchor="ctr"/>
          <a:lstStyle/>
          <a:p>
            <a:pPr algn="ctr">
              <a:defRPr/>
            </a:pPr>
            <a:r>
              <a:rPr lang="it-IT" sz="4000" kern="0" dirty="0">
                <a:solidFill>
                  <a:srgbClr val="00A6DE"/>
                </a:solidFill>
                <a:latin typeface="+mj-lt"/>
                <a:ea typeface="+mj-ea"/>
                <a:cs typeface="+mj-cs"/>
              </a:rPr>
              <a:t>RIFORMA ENPAM</a:t>
            </a:r>
          </a:p>
        </p:txBody>
      </p:sp>
      <p:sp>
        <p:nvSpPr>
          <p:cNvPr id="8" name="CasellaDiTesto 7"/>
          <p:cNvSpPr txBox="1"/>
          <p:nvPr/>
        </p:nvSpPr>
        <p:spPr>
          <a:xfrm>
            <a:off x="179512" y="548680"/>
            <a:ext cx="8568952" cy="5586413"/>
          </a:xfrm>
          <a:prstGeom prst="rect">
            <a:avLst/>
          </a:prstGeom>
          <a:noFill/>
        </p:spPr>
        <p:txBody>
          <a:bodyPr wrap="square">
            <a:spAutoFit/>
          </a:bodyPr>
          <a:lstStyle/>
          <a:p>
            <a:pPr algn="just">
              <a:lnSpc>
                <a:spcPts val="1800"/>
              </a:lnSpc>
              <a:defRPr/>
            </a:pPr>
            <a:endParaRPr lang="it-IT" sz="1200" b="1" u="sng" dirty="0">
              <a:solidFill>
                <a:schemeClr val="accent5">
                  <a:lumMod val="40000"/>
                  <a:lumOff val="60000"/>
                </a:schemeClr>
              </a:solidFill>
              <a:latin typeface="Bodoni MT" pitchFamily="18" charset="0"/>
            </a:endParaRPr>
          </a:p>
          <a:p>
            <a:pPr lvl="4" algn="just">
              <a:lnSpc>
                <a:spcPts val="1800"/>
              </a:lnSpc>
              <a:defRPr/>
            </a:pPr>
            <a:endParaRPr lang="it-IT" sz="2400" b="1" u="sng" dirty="0">
              <a:solidFill>
                <a:schemeClr val="accent5">
                  <a:lumMod val="40000"/>
                  <a:lumOff val="60000"/>
                </a:schemeClr>
              </a:solidFill>
              <a:latin typeface="Bodoni MT" pitchFamily="18" charset="0"/>
            </a:endParaRPr>
          </a:p>
          <a:p>
            <a:pPr lvl="4" algn="just">
              <a:lnSpc>
                <a:spcPts val="1800"/>
              </a:lnSpc>
              <a:defRPr/>
            </a:pPr>
            <a:r>
              <a:rPr lang="it-IT" sz="2400" b="1" u="sng" dirty="0"/>
              <a:t>Fondo dei Medici di Medicina Generale</a:t>
            </a:r>
          </a:p>
          <a:p>
            <a:pPr lvl="4" algn="just">
              <a:lnSpc>
                <a:spcPts val="1800"/>
              </a:lnSpc>
              <a:defRPr/>
            </a:pPr>
            <a:endParaRPr lang="it-IT" sz="2400" b="1" u="sng" dirty="0"/>
          </a:p>
          <a:p>
            <a:pPr marL="265113" indent="-265113" algn="just">
              <a:lnSpc>
                <a:spcPct val="150000"/>
              </a:lnSpc>
              <a:buFont typeface="Arial" pitchFamily="34" charset="0"/>
              <a:buChar char="•"/>
              <a:defRPr/>
            </a:pPr>
            <a:r>
              <a:rPr lang="it-IT" dirty="0"/>
              <a:t>innalzamento graduale dell’età di vecchiaia da 65 a 68 anni di età dal 2013 al 2018</a:t>
            </a:r>
          </a:p>
          <a:p>
            <a:pPr marL="265113" indent="-265113" algn="just">
              <a:lnSpc>
                <a:spcPct val="150000"/>
              </a:lnSpc>
              <a:buFont typeface="Arial" pitchFamily="34" charset="0"/>
              <a:buChar char="•"/>
              <a:defRPr/>
            </a:pPr>
            <a:r>
              <a:rPr lang="it-IT" dirty="0"/>
              <a:t>differimento della pensione anticipata a 59 anni e 6 mesi dall’1.1.2013, con progressione fino a 62 anni dal 2018 in poi, in presenza di una anzianità contributiva di 35 anni congiunta a 30 anni di laurea (con abolizione delle finestre di uscita)</a:t>
            </a:r>
          </a:p>
          <a:p>
            <a:pPr marL="265113" indent="-265113" algn="just">
              <a:lnSpc>
                <a:spcPct val="150000"/>
              </a:lnSpc>
              <a:buFont typeface="Arial" pitchFamily="34" charset="0"/>
              <a:buChar char="•"/>
              <a:defRPr/>
            </a:pPr>
            <a:r>
              <a:rPr lang="it-IT" dirty="0"/>
              <a:t>in alternativa, pensione anticipata al raggiungimento dei 42 anni di anzianità </a:t>
            </a:r>
            <a:r>
              <a:rPr lang="it-IT" dirty="0" smtClean="0"/>
              <a:t>contributiva (con </a:t>
            </a:r>
            <a:r>
              <a:rPr lang="it-IT" dirty="0"/>
              <a:t>abolizione delle finestre di uscita) in presenza del requisito dei 30 anni di laurea</a:t>
            </a:r>
          </a:p>
          <a:p>
            <a:pPr marL="265113" indent="-265113" algn="just">
              <a:lnSpc>
                <a:spcPct val="150000"/>
              </a:lnSpc>
              <a:buFont typeface="Arial" pitchFamily="34" charset="0"/>
              <a:buChar char="•"/>
              <a:defRPr/>
            </a:pPr>
            <a:r>
              <a:rPr lang="it-IT" dirty="0"/>
              <a:t>applicazione dall’1.1.2013 di coefficienti di adeguamento all’aspettativa di vita per anticipo della prestazione rispetto al requisito di vecchiaia vigente nell’anno</a:t>
            </a:r>
          </a:p>
          <a:p>
            <a:pPr marL="265113" indent="-265113" algn="just">
              <a:lnSpc>
                <a:spcPct val="150000"/>
              </a:lnSpc>
              <a:buFont typeface="Arial" pitchFamily="34" charset="0"/>
              <a:buChar char="•"/>
              <a:defRPr/>
            </a:pPr>
            <a:r>
              <a:rPr lang="it-IT" dirty="0"/>
              <a:t>maggiorazione del 20%, dall’1.1.2013, dell’aliquota di rendimento </a:t>
            </a:r>
            <a:r>
              <a:rPr lang="it-IT" i="1" dirty="0"/>
              <a:t>pro-tempore</a:t>
            </a:r>
            <a:r>
              <a:rPr lang="it-IT" dirty="0"/>
              <a:t> vigente per l’attività svolta oltre l’età di vecchiaia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Titolo 1"/>
          <p:cNvSpPr txBox="1">
            <a:spLocks/>
          </p:cNvSpPr>
          <p:nvPr/>
        </p:nvSpPr>
        <p:spPr bwMode="auto">
          <a:xfrm>
            <a:off x="683568" y="188640"/>
            <a:ext cx="8070850" cy="558800"/>
          </a:xfrm>
          <a:prstGeom prst="rect">
            <a:avLst/>
          </a:prstGeom>
          <a:noFill/>
          <a:ln w="9525">
            <a:noFill/>
            <a:miter lim="800000"/>
            <a:headEnd/>
            <a:tailEnd/>
          </a:ln>
          <a:effectLst/>
        </p:spPr>
        <p:txBody>
          <a:bodyPr anchor="ctr"/>
          <a:lstStyle/>
          <a:p>
            <a:pPr algn="ctr">
              <a:defRPr/>
            </a:pPr>
            <a:r>
              <a:rPr lang="it-IT" sz="4000" kern="0" dirty="0">
                <a:solidFill>
                  <a:srgbClr val="00A6DE"/>
                </a:solidFill>
                <a:latin typeface="+mj-lt"/>
                <a:ea typeface="+mj-ea"/>
                <a:cs typeface="+mj-cs"/>
              </a:rPr>
              <a:t>RIFORMA ENPAM</a:t>
            </a:r>
          </a:p>
        </p:txBody>
      </p:sp>
      <p:sp>
        <p:nvSpPr>
          <p:cNvPr id="8" name="CasellaDiTesto 7"/>
          <p:cNvSpPr txBox="1"/>
          <p:nvPr/>
        </p:nvSpPr>
        <p:spPr>
          <a:xfrm>
            <a:off x="0" y="836712"/>
            <a:ext cx="8784976" cy="5032147"/>
          </a:xfrm>
          <a:prstGeom prst="rect">
            <a:avLst/>
          </a:prstGeom>
          <a:noFill/>
        </p:spPr>
        <p:txBody>
          <a:bodyPr wrap="square">
            <a:spAutoFit/>
          </a:bodyPr>
          <a:lstStyle/>
          <a:p>
            <a:pPr algn="just">
              <a:lnSpc>
                <a:spcPts val="1800"/>
              </a:lnSpc>
              <a:defRPr/>
            </a:pPr>
            <a:endParaRPr lang="it-IT" sz="1200" b="1" u="sng" dirty="0">
              <a:latin typeface="Bodoni MT" pitchFamily="18" charset="0"/>
            </a:endParaRPr>
          </a:p>
          <a:p>
            <a:pPr lvl="4" algn="just">
              <a:lnSpc>
                <a:spcPts val="1800"/>
              </a:lnSpc>
              <a:defRPr/>
            </a:pPr>
            <a:r>
              <a:rPr lang="it-IT" sz="2800" b="1" u="sng" dirty="0"/>
              <a:t>Fondo dei Medici di Medicina </a:t>
            </a:r>
            <a:r>
              <a:rPr lang="it-IT" sz="2800" b="1" u="sng" dirty="0" smtClean="0"/>
              <a:t>Generale</a:t>
            </a:r>
          </a:p>
          <a:p>
            <a:pPr lvl="4" algn="just">
              <a:lnSpc>
                <a:spcPts val="1800"/>
              </a:lnSpc>
              <a:defRPr/>
            </a:pPr>
            <a:endParaRPr lang="it-IT" sz="2800" b="1" u="sng" dirty="0"/>
          </a:p>
          <a:p>
            <a:pPr marL="265113" indent="-265113" algn="just">
              <a:lnSpc>
                <a:spcPct val="150000"/>
              </a:lnSpc>
              <a:buFont typeface="Arial" pitchFamily="34" charset="0"/>
              <a:buChar char="•"/>
              <a:defRPr/>
            </a:pPr>
            <a:r>
              <a:rPr lang="it-IT" sz="2300" dirty="0"/>
              <a:t>incremento dell’aliquota contributiva, nel 2015 dello 0,5% e dall’1.1.2016 dell’1% annuo, fino al 26% dal 2024 </a:t>
            </a:r>
            <a:endParaRPr lang="it-IT" sz="2300" dirty="0" smtClean="0"/>
          </a:p>
          <a:p>
            <a:pPr marL="265113" indent="-265113" algn="just">
              <a:lnSpc>
                <a:spcPct val="150000"/>
              </a:lnSpc>
              <a:buFont typeface="Arial" pitchFamily="34" charset="0"/>
              <a:buChar char="•"/>
              <a:defRPr/>
            </a:pPr>
            <a:endParaRPr lang="it-IT" sz="2300" dirty="0"/>
          </a:p>
          <a:p>
            <a:pPr marL="265113" indent="-265113" algn="just">
              <a:lnSpc>
                <a:spcPct val="150000"/>
              </a:lnSpc>
              <a:buFont typeface="Arial" pitchFamily="34" charset="0"/>
              <a:buChar char="•"/>
              <a:defRPr/>
            </a:pPr>
            <a:r>
              <a:rPr lang="it-IT" sz="2300" dirty="0"/>
              <a:t>rivalutazione dei compensi al 100% dell’indice Istat per chi ha meno di 50 anni all’1.1.2013; al 75% per gli </a:t>
            </a:r>
            <a:r>
              <a:rPr lang="it-IT" sz="2300" dirty="0" err="1"/>
              <a:t>over</a:t>
            </a:r>
            <a:r>
              <a:rPr lang="it-IT" sz="2300" dirty="0"/>
              <a:t> </a:t>
            </a:r>
            <a:r>
              <a:rPr lang="it-IT" sz="2300" dirty="0" smtClean="0"/>
              <a:t>50</a:t>
            </a:r>
          </a:p>
          <a:p>
            <a:pPr marL="265113" indent="-265113" algn="just">
              <a:lnSpc>
                <a:spcPct val="150000"/>
              </a:lnSpc>
              <a:defRPr/>
            </a:pPr>
            <a:endParaRPr lang="it-IT" sz="2300" dirty="0"/>
          </a:p>
          <a:p>
            <a:pPr marL="265113" indent="-265113" algn="just">
              <a:lnSpc>
                <a:spcPct val="150000"/>
              </a:lnSpc>
              <a:buFont typeface="Arial" pitchFamily="34" charset="0"/>
              <a:buChar char="•"/>
              <a:defRPr/>
            </a:pPr>
            <a:r>
              <a:rPr lang="it-IT" sz="2300" dirty="0"/>
              <a:t>riduzione all’1,4% dell’aliquota di rendimento a decorrere dall’1.1.2013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CasellaDiTesto 6"/>
          <p:cNvSpPr txBox="1">
            <a:spLocks noChangeArrowheads="1"/>
          </p:cNvSpPr>
          <p:nvPr/>
        </p:nvSpPr>
        <p:spPr bwMode="auto">
          <a:xfrm>
            <a:off x="285750" y="500063"/>
            <a:ext cx="8477250" cy="1077912"/>
          </a:xfrm>
          <a:prstGeom prst="rect">
            <a:avLst/>
          </a:prstGeom>
          <a:noFill/>
          <a:ln w="9525">
            <a:noFill/>
            <a:miter lim="800000"/>
            <a:headEnd/>
            <a:tailEnd/>
          </a:ln>
        </p:spPr>
        <p:txBody>
          <a:bodyPr>
            <a:spAutoFit/>
          </a:bodyPr>
          <a:lstStyle/>
          <a:p>
            <a:pPr algn="ctr"/>
            <a:r>
              <a:rPr lang="it-IT" sz="3200" b="1" dirty="0"/>
              <a:t>Aliquote e rendimenti </a:t>
            </a:r>
          </a:p>
          <a:p>
            <a:pPr algn="ctr"/>
            <a:r>
              <a:rPr lang="it-IT" sz="3200" b="1" dirty="0"/>
              <a:t>Fondo dei Medici di Medicina Generale</a:t>
            </a:r>
          </a:p>
        </p:txBody>
      </p:sp>
      <p:graphicFrame>
        <p:nvGraphicFramePr>
          <p:cNvPr id="8" name="Tabella 7"/>
          <p:cNvGraphicFramePr>
            <a:graphicFrameLocks noGrp="1"/>
          </p:cNvGraphicFramePr>
          <p:nvPr>
            <p:extLst>
              <p:ext uri="{D42A27DB-BD31-4B8C-83A1-F6EECF244321}">
                <p14:modId xmlns:p14="http://schemas.microsoft.com/office/powerpoint/2010/main" val="1304561684"/>
              </p:ext>
            </p:extLst>
          </p:nvPr>
        </p:nvGraphicFramePr>
        <p:xfrm>
          <a:off x="900113" y="1773238"/>
          <a:ext cx="7143751" cy="4572001"/>
        </p:xfrm>
        <a:graphic>
          <a:graphicData uri="http://schemas.openxmlformats.org/drawingml/2006/table">
            <a:tbl>
              <a:tblPr/>
              <a:tblGrid>
                <a:gridCol w="1781884"/>
                <a:gridCol w="1308466"/>
                <a:gridCol w="1365356"/>
                <a:gridCol w="1095129"/>
                <a:gridCol w="1592916"/>
              </a:tblGrid>
              <a:tr h="1073503">
                <a:tc>
                  <a:txBody>
                    <a:bodyPr/>
                    <a:lstStyle/>
                    <a:p>
                      <a:pPr algn="ctr" fontAlgn="ctr"/>
                      <a:r>
                        <a:rPr lang="it-IT" sz="1800" b="1" i="0" u="none" strike="noStrike" dirty="0">
                          <a:solidFill>
                            <a:schemeClr val="tx1"/>
                          </a:solidFill>
                          <a:latin typeface="+mn-lt"/>
                        </a:rPr>
                        <a:t>Periodo di decorrenza</a:t>
                      </a:r>
                    </a:p>
                  </a:txBody>
                  <a:tcPr marL="9107" marR="9107" marT="910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D8D8"/>
                    </a:solidFill>
                  </a:tcPr>
                </a:tc>
                <a:tc>
                  <a:txBody>
                    <a:bodyPr/>
                    <a:lstStyle/>
                    <a:p>
                      <a:pPr algn="ctr" fontAlgn="ctr"/>
                      <a:r>
                        <a:rPr lang="it-IT" sz="1500" b="1" i="0" u="none" strike="noStrike">
                          <a:solidFill>
                            <a:schemeClr val="tx1"/>
                          </a:solidFill>
                          <a:latin typeface="+mn-lt"/>
                        </a:rPr>
                        <a:t>Aliquota contributiva (A)</a:t>
                      </a:r>
                    </a:p>
                  </a:txBody>
                  <a:tcPr marL="9107" marR="9107" marT="910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D8D8"/>
                    </a:solidFill>
                  </a:tcPr>
                </a:tc>
                <a:tc>
                  <a:txBody>
                    <a:bodyPr/>
                    <a:lstStyle/>
                    <a:p>
                      <a:pPr algn="ctr" fontAlgn="ctr"/>
                      <a:r>
                        <a:rPr lang="it-IT" sz="1500" b="1" i="0" u="none" strike="noStrike" dirty="0">
                          <a:solidFill>
                            <a:schemeClr val="tx1"/>
                          </a:solidFill>
                          <a:latin typeface="+mn-lt"/>
                        </a:rPr>
                        <a:t>Aliquota di rendimento (B)</a:t>
                      </a:r>
                    </a:p>
                  </a:txBody>
                  <a:tcPr marL="9107" marR="9107" marT="910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D8D8"/>
                    </a:solidFill>
                  </a:tcPr>
                </a:tc>
                <a:tc>
                  <a:txBody>
                    <a:bodyPr/>
                    <a:lstStyle/>
                    <a:p>
                      <a:pPr algn="ctr" fontAlgn="ctr"/>
                      <a:r>
                        <a:rPr lang="it-IT" sz="1500" b="1" i="0" u="none" strike="noStrike" dirty="0">
                          <a:solidFill>
                            <a:schemeClr val="tx1"/>
                          </a:solidFill>
                          <a:latin typeface="+mn-lt"/>
                        </a:rPr>
                        <a:t>Rapporto (B)/(A)</a:t>
                      </a:r>
                    </a:p>
                  </a:txBody>
                  <a:tcPr marL="9107" marR="9107" marT="910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D8D8"/>
                    </a:solidFill>
                  </a:tcPr>
                </a:tc>
                <a:tc>
                  <a:txBody>
                    <a:bodyPr/>
                    <a:lstStyle/>
                    <a:p>
                      <a:pPr algn="ctr" fontAlgn="ctr"/>
                      <a:r>
                        <a:rPr lang="it-IT" sz="1500" b="1" i="0" u="none" strike="noStrike" dirty="0">
                          <a:solidFill>
                            <a:schemeClr val="tx1"/>
                          </a:solidFill>
                          <a:latin typeface="+mn-lt"/>
                        </a:rPr>
                        <a:t>Rendimento al pensionamento x 1000 € versati</a:t>
                      </a:r>
                    </a:p>
                  </a:txBody>
                  <a:tcPr marL="9107" marR="9107" marT="910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D8D8"/>
                    </a:solidFill>
                  </a:tcPr>
                </a:tc>
              </a:tr>
              <a:tr h="272358">
                <a:tc>
                  <a:txBody>
                    <a:bodyPr/>
                    <a:lstStyle/>
                    <a:p>
                      <a:pPr algn="l" fontAlgn="b"/>
                      <a:r>
                        <a:rPr lang="it-IT" sz="1500" b="1" i="1" u="none" strike="noStrike" dirty="0" smtClean="0">
                          <a:solidFill>
                            <a:schemeClr val="tx1"/>
                          </a:solidFill>
                          <a:latin typeface="+mn-lt"/>
                        </a:rPr>
                        <a:t>vecchio</a:t>
                      </a:r>
                      <a:endParaRPr lang="it-IT" sz="1500" b="1" i="1" u="none" strike="noStrike" dirty="0">
                        <a:solidFill>
                          <a:schemeClr val="tx1"/>
                        </a:solidFill>
                        <a:latin typeface="+mn-lt"/>
                      </a:endParaRP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dirty="0" smtClean="0">
                          <a:solidFill>
                            <a:schemeClr val="tx1"/>
                          </a:solidFill>
                          <a:latin typeface="+mn-lt"/>
                        </a:rPr>
                        <a:t>19,50</a:t>
                      </a:r>
                      <a:r>
                        <a:rPr lang="it-IT" sz="1500" b="0" i="0" u="none" strike="noStrike" dirty="0">
                          <a:solidFill>
                            <a:schemeClr val="tx1"/>
                          </a:solidFill>
                          <a:latin typeface="+mn-lt"/>
                        </a:rPr>
                        <a:t>%</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dirty="0">
                          <a:solidFill>
                            <a:schemeClr val="tx1"/>
                          </a:solidFill>
                          <a:latin typeface="+mn-lt"/>
                        </a:rPr>
                        <a:t>1,50%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500" b="0" i="0" u="none" strike="noStrike" dirty="0">
                          <a:solidFill>
                            <a:schemeClr val="tx1"/>
                          </a:solidFill>
                          <a:latin typeface="+mn-lt"/>
                        </a:rPr>
                        <a:t>9,09%</a:t>
                      </a:r>
                    </a:p>
                  </a:txBody>
                  <a:tcPr marL="9107" marR="81961"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1" i="0" u="none" strike="noStrike" dirty="0">
                          <a:solidFill>
                            <a:schemeClr val="tx1"/>
                          </a:solidFill>
                          <a:latin typeface="+mn-lt"/>
                        </a:rPr>
                        <a:t> € </a:t>
                      </a:r>
                      <a:r>
                        <a:rPr lang="it-IT" sz="1500" b="1" i="0" u="none" strike="noStrike" dirty="0" smtClean="0">
                          <a:solidFill>
                            <a:schemeClr val="tx1"/>
                          </a:solidFill>
                          <a:latin typeface="+mn-lt"/>
                        </a:rPr>
                        <a:t>91 </a:t>
                      </a:r>
                      <a:endParaRPr lang="it-IT" sz="1500" b="1" i="0" u="none" strike="noStrike" dirty="0">
                        <a:solidFill>
                          <a:schemeClr val="tx1"/>
                        </a:solidFill>
                        <a:latin typeface="+mn-lt"/>
                      </a:endParaRP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272358">
                <a:tc>
                  <a:txBody>
                    <a:bodyPr/>
                    <a:lstStyle/>
                    <a:p>
                      <a:pPr algn="l" fontAlgn="b"/>
                      <a:r>
                        <a:rPr lang="it-IT" sz="1500" b="1" i="1" u="none" strike="noStrike" dirty="0">
                          <a:solidFill>
                            <a:schemeClr val="tx1"/>
                          </a:solidFill>
                          <a:latin typeface="+mn-lt"/>
                        </a:rPr>
                        <a:t>Dal 2013 al 2014</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dirty="0" smtClean="0">
                          <a:solidFill>
                            <a:schemeClr val="tx1"/>
                          </a:solidFill>
                          <a:latin typeface="+mn-lt"/>
                        </a:rPr>
                        <a:t>19,50</a:t>
                      </a:r>
                      <a:r>
                        <a:rPr lang="it-IT" sz="1500" b="0" i="0" u="none" strike="noStrike" dirty="0">
                          <a:solidFill>
                            <a:schemeClr val="tx1"/>
                          </a:solidFill>
                          <a:latin typeface="+mn-lt"/>
                        </a:rPr>
                        <a:t>%</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1,40%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500" b="0" i="0" u="none" strike="noStrike" dirty="0">
                          <a:solidFill>
                            <a:schemeClr val="tx1"/>
                          </a:solidFill>
                          <a:latin typeface="+mn-lt"/>
                        </a:rPr>
                        <a:t>8,48%</a:t>
                      </a:r>
                    </a:p>
                  </a:txBody>
                  <a:tcPr marL="9107" marR="81961"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1" i="0" u="none" strike="noStrike" dirty="0">
                          <a:solidFill>
                            <a:schemeClr val="tx1"/>
                          </a:solidFill>
                          <a:latin typeface="+mn-lt"/>
                        </a:rPr>
                        <a:t> </a:t>
                      </a:r>
                      <a:r>
                        <a:rPr lang="it-IT" sz="1500" b="1" i="0" u="none" strike="noStrike" dirty="0" smtClean="0">
                          <a:solidFill>
                            <a:schemeClr val="tx1"/>
                          </a:solidFill>
                          <a:latin typeface="+mn-lt"/>
                        </a:rPr>
                        <a:t>€ 85</a:t>
                      </a:r>
                      <a:endParaRPr lang="it-IT" sz="1500" b="1" i="0" u="none" strike="noStrike" dirty="0">
                        <a:solidFill>
                          <a:schemeClr val="tx1"/>
                        </a:solidFill>
                        <a:latin typeface="+mn-lt"/>
                      </a:endParaRP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272358">
                <a:tc>
                  <a:txBody>
                    <a:bodyPr/>
                    <a:lstStyle/>
                    <a:p>
                      <a:pPr algn="l" fontAlgn="b"/>
                      <a:r>
                        <a:rPr lang="it-IT" sz="1500" b="1" i="1" u="none" strike="noStrike" dirty="0">
                          <a:solidFill>
                            <a:schemeClr val="tx1"/>
                          </a:solidFill>
                          <a:latin typeface="+mn-lt"/>
                        </a:rPr>
                        <a:t>Anno 2015</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17,00%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1,40%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500" b="0" i="0" u="none" strike="noStrike">
                          <a:solidFill>
                            <a:schemeClr val="tx1"/>
                          </a:solidFill>
                          <a:latin typeface="+mn-lt"/>
                        </a:rPr>
                        <a:t>8,24%</a:t>
                      </a:r>
                    </a:p>
                  </a:txBody>
                  <a:tcPr marL="9107" marR="81961"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1" i="0" u="none" strike="noStrike" dirty="0">
                          <a:solidFill>
                            <a:schemeClr val="tx1"/>
                          </a:solidFill>
                          <a:latin typeface="+mn-lt"/>
                        </a:rPr>
                        <a:t> € </a:t>
                      </a:r>
                      <a:r>
                        <a:rPr lang="it-IT" sz="1500" b="1" i="0" u="none" strike="noStrike" dirty="0" smtClean="0">
                          <a:solidFill>
                            <a:schemeClr val="tx1"/>
                          </a:solidFill>
                          <a:latin typeface="+mn-lt"/>
                        </a:rPr>
                        <a:t>82 </a:t>
                      </a:r>
                      <a:endParaRPr lang="it-IT" sz="1500" b="1" i="0" u="none" strike="noStrike" dirty="0">
                        <a:solidFill>
                          <a:schemeClr val="tx1"/>
                        </a:solidFill>
                        <a:latin typeface="+mn-lt"/>
                      </a:endParaRP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272358">
                <a:tc>
                  <a:txBody>
                    <a:bodyPr/>
                    <a:lstStyle/>
                    <a:p>
                      <a:pPr algn="l" fontAlgn="b"/>
                      <a:r>
                        <a:rPr lang="it-IT" sz="1500" b="1" i="1" u="none" strike="noStrike" dirty="0">
                          <a:solidFill>
                            <a:schemeClr val="tx1"/>
                          </a:solidFill>
                          <a:latin typeface="+mn-lt"/>
                        </a:rPr>
                        <a:t>Anno </a:t>
                      </a:r>
                      <a:r>
                        <a:rPr lang="it-IT" sz="1500" b="1" i="1" u="none" strike="noStrike" dirty="0" smtClean="0">
                          <a:solidFill>
                            <a:schemeClr val="tx1"/>
                          </a:solidFill>
                          <a:latin typeface="+mn-lt"/>
                        </a:rPr>
                        <a:t>2016</a:t>
                      </a:r>
                      <a:endParaRPr lang="it-IT" sz="1500" b="1" i="1" u="none" strike="noStrike" dirty="0">
                        <a:solidFill>
                          <a:schemeClr val="tx1"/>
                        </a:solidFill>
                        <a:latin typeface="+mn-lt"/>
                      </a:endParaRP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18,00%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1,40%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500" b="0" i="0" u="none" strike="noStrike">
                          <a:solidFill>
                            <a:schemeClr val="tx1"/>
                          </a:solidFill>
                          <a:latin typeface="+mn-lt"/>
                        </a:rPr>
                        <a:t>7,78%</a:t>
                      </a:r>
                    </a:p>
                  </a:txBody>
                  <a:tcPr marL="9107" marR="81961"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1" i="0" u="none" strike="noStrike" dirty="0">
                          <a:solidFill>
                            <a:schemeClr val="tx1"/>
                          </a:solidFill>
                          <a:latin typeface="+mn-lt"/>
                        </a:rPr>
                        <a:t> € </a:t>
                      </a:r>
                      <a:r>
                        <a:rPr lang="it-IT" sz="1500" b="1" i="0" u="none" strike="noStrike" dirty="0" smtClean="0">
                          <a:solidFill>
                            <a:schemeClr val="tx1"/>
                          </a:solidFill>
                          <a:latin typeface="+mn-lt"/>
                        </a:rPr>
                        <a:t>78 </a:t>
                      </a:r>
                      <a:endParaRPr lang="it-IT" sz="1500" b="1" i="0" u="none" strike="noStrike" dirty="0">
                        <a:solidFill>
                          <a:schemeClr val="tx1"/>
                        </a:solidFill>
                        <a:latin typeface="+mn-lt"/>
                      </a:endParaRP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272358">
                <a:tc>
                  <a:txBody>
                    <a:bodyPr/>
                    <a:lstStyle/>
                    <a:p>
                      <a:pPr algn="l" fontAlgn="b"/>
                      <a:r>
                        <a:rPr lang="it-IT" sz="1500" b="1" i="1" u="none" strike="noStrike" dirty="0">
                          <a:solidFill>
                            <a:schemeClr val="tx1"/>
                          </a:solidFill>
                          <a:latin typeface="+mn-lt"/>
                        </a:rPr>
                        <a:t>Anno 2017</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19,00%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1,40%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500" b="0" i="0" u="none" strike="noStrike">
                          <a:solidFill>
                            <a:schemeClr val="tx1"/>
                          </a:solidFill>
                          <a:latin typeface="+mn-lt"/>
                        </a:rPr>
                        <a:t>7,37%</a:t>
                      </a:r>
                    </a:p>
                  </a:txBody>
                  <a:tcPr marL="9107" marR="81961"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1" i="0" u="none" strike="noStrike" dirty="0">
                          <a:solidFill>
                            <a:schemeClr val="tx1"/>
                          </a:solidFill>
                          <a:latin typeface="+mn-lt"/>
                        </a:rPr>
                        <a:t> € </a:t>
                      </a:r>
                      <a:r>
                        <a:rPr lang="it-IT" sz="1500" b="1" i="0" u="none" strike="noStrike" dirty="0" smtClean="0">
                          <a:solidFill>
                            <a:schemeClr val="tx1"/>
                          </a:solidFill>
                          <a:latin typeface="+mn-lt"/>
                        </a:rPr>
                        <a:t>74 </a:t>
                      </a:r>
                      <a:endParaRPr lang="it-IT" sz="1500" b="1" i="0" u="none" strike="noStrike" dirty="0">
                        <a:solidFill>
                          <a:schemeClr val="tx1"/>
                        </a:solidFill>
                        <a:latin typeface="+mn-lt"/>
                      </a:endParaRP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272358">
                <a:tc>
                  <a:txBody>
                    <a:bodyPr/>
                    <a:lstStyle/>
                    <a:p>
                      <a:pPr algn="l" fontAlgn="b"/>
                      <a:r>
                        <a:rPr lang="it-IT" sz="1500" b="1" i="1" u="none" strike="noStrike" dirty="0">
                          <a:solidFill>
                            <a:schemeClr val="tx1"/>
                          </a:solidFill>
                          <a:latin typeface="+mn-lt"/>
                        </a:rPr>
                        <a:t>Anno 2018</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dirty="0">
                          <a:solidFill>
                            <a:schemeClr val="tx1"/>
                          </a:solidFill>
                          <a:latin typeface="+mn-lt"/>
                        </a:rPr>
                        <a:t>20,00%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1,40%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500" b="0" i="0" u="none" strike="noStrike" dirty="0">
                          <a:solidFill>
                            <a:schemeClr val="tx1"/>
                          </a:solidFill>
                          <a:latin typeface="+mn-lt"/>
                        </a:rPr>
                        <a:t>7,00%</a:t>
                      </a:r>
                    </a:p>
                  </a:txBody>
                  <a:tcPr marL="9107" marR="81961"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1" i="0" u="none" strike="noStrike" dirty="0">
                          <a:solidFill>
                            <a:schemeClr val="tx1"/>
                          </a:solidFill>
                          <a:latin typeface="+mn-lt"/>
                        </a:rPr>
                        <a:t> € </a:t>
                      </a:r>
                      <a:r>
                        <a:rPr lang="it-IT" sz="1500" b="1" i="0" u="none" strike="noStrike" dirty="0" smtClean="0">
                          <a:solidFill>
                            <a:schemeClr val="tx1"/>
                          </a:solidFill>
                          <a:latin typeface="+mn-lt"/>
                        </a:rPr>
                        <a:t>70 </a:t>
                      </a:r>
                      <a:endParaRPr lang="it-IT" sz="1500" b="1" i="0" u="none" strike="noStrike" dirty="0">
                        <a:solidFill>
                          <a:schemeClr val="tx1"/>
                        </a:solidFill>
                        <a:latin typeface="+mn-lt"/>
                      </a:endParaRP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272358">
                <a:tc>
                  <a:txBody>
                    <a:bodyPr/>
                    <a:lstStyle/>
                    <a:p>
                      <a:pPr algn="l" fontAlgn="b"/>
                      <a:r>
                        <a:rPr lang="it-IT" sz="1500" b="1" i="1" u="none" strike="noStrike">
                          <a:solidFill>
                            <a:schemeClr val="tx1"/>
                          </a:solidFill>
                          <a:latin typeface="+mn-lt"/>
                        </a:rPr>
                        <a:t>Anno 2019</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dirty="0">
                          <a:solidFill>
                            <a:schemeClr val="tx1"/>
                          </a:solidFill>
                          <a:latin typeface="+mn-lt"/>
                        </a:rPr>
                        <a:t>21,00%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1,40%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500" b="0" i="0" u="none" strike="noStrike">
                          <a:solidFill>
                            <a:schemeClr val="tx1"/>
                          </a:solidFill>
                          <a:latin typeface="+mn-lt"/>
                        </a:rPr>
                        <a:t>6,67%</a:t>
                      </a:r>
                    </a:p>
                  </a:txBody>
                  <a:tcPr marL="9107" marR="81961"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1" i="0" u="none" strike="noStrike" dirty="0">
                          <a:solidFill>
                            <a:schemeClr val="tx1"/>
                          </a:solidFill>
                          <a:latin typeface="+mn-lt"/>
                        </a:rPr>
                        <a:t> € </a:t>
                      </a:r>
                      <a:r>
                        <a:rPr lang="it-IT" sz="1500" b="1" i="0" u="none" strike="noStrike" dirty="0" smtClean="0">
                          <a:solidFill>
                            <a:schemeClr val="tx1"/>
                          </a:solidFill>
                          <a:latin typeface="+mn-lt"/>
                        </a:rPr>
                        <a:t>67 </a:t>
                      </a:r>
                      <a:endParaRPr lang="it-IT" sz="1500" b="1" i="0" u="none" strike="noStrike" dirty="0">
                        <a:solidFill>
                          <a:schemeClr val="tx1"/>
                        </a:solidFill>
                        <a:latin typeface="+mn-lt"/>
                      </a:endParaRP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07173">
                <a:tc>
                  <a:txBody>
                    <a:bodyPr/>
                    <a:lstStyle/>
                    <a:p>
                      <a:pPr algn="l" fontAlgn="b"/>
                      <a:r>
                        <a:rPr lang="it-IT" sz="1500" b="1" i="1" u="none" strike="noStrike">
                          <a:solidFill>
                            <a:schemeClr val="tx1"/>
                          </a:solidFill>
                          <a:latin typeface="+mn-lt"/>
                        </a:rPr>
                        <a:t>Anno 2020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22,00%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dirty="0">
                          <a:solidFill>
                            <a:schemeClr val="tx1"/>
                          </a:solidFill>
                          <a:latin typeface="+mn-lt"/>
                        </a:rPr>
                        <a:t>1,40%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500" b="0" i="0" u="none" strike="noStrike">
                          <a:solidFill>
                            <a:schemeClr val="tx1"/>
                          </a:solidFill>
                          <a:latin typeface="+mn-lt"/>
                        </a:rPr>
                        <a:t>6,36%</a:t>
                      </a:r>
                    </a:p>
                  </a:txBody>
                  <a:tcPr marL="9107" marR="81961"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1" i="0" u="none" strike="noStrike" dirty="0">
                          <a:solidFill>
                            <a:schemeClr val="tx1"/>
                          </a:solidFill>
                          <a:latin typeface="+mn-lt"/>
                        </a:rPr>
                        <a:t> € </a:t>
                      </a:r>
                      <a:r>
                        <a:rPr lang="it-IT" sz="1500" b="1" i="0" u="none" strike="noStrike" dirty="0" smtClean="0">
                          <a:solidFill>
                            <a:schemeClr val="tx1"/>
                          </a:solidFill>
                          <a:latin typeface="+mn-lt"/>
                        </a:rPr>
                        <a:t>64 </a:t>
                      </a:r>
                      <a:endParaRPr lang="it-IT" sz="1500" b="1" i="0" u="none" strike="noStrike" dirty="0">
                        <a:solidFill>
                          <a:schemeClr val="tx1"/>
                        </a:solidFill>
                        <a:latin typeface="+mn-lt"/>
                      </a:endParaRP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07173">
                <a:tc>
                  <a:txBody>
                    <a:bodyPr/>
                    <a:lstStyle/>
                    <a:p>
                      <a:pPr algn="l" fontAlgn="b"/>
                      <a:r>
                        <a:rPr lang="it-IT" sz="1500" b="1" i="1" u="none" strike="noStrike">
                          <a:solidFill>
                            <a:schemeClr val="tx1"/>
                          </a:solidFill>
                          <a:latin typeface="+mn-lt"/>
                        </a:rPr>
                        <a:t>Anno 2021</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23,00%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dirty="0">
                          <a:solidFill>
                            <a:schemeClr val="tx1"/>
                          </a:solidFill>
                          <a:latin typeface="+mn-lt"/>
                        </a:rPr>
                        <a:t>1,40%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500" b="0" i="0" u="none" strike="noStrike" dirty="0">
                          <a:solidFill>
                            <a:schemeClr val="tx1"/>
                          </a:solidFill>
                          <a:latin typeface="+mn-lt"/>
                        </a:rPr>
                        <a:t>6,09%</a:t>
                      </a:r>
                    </a:p>
                  </a:txBody>
                  <a:tcPr marL="9107" marR="81961"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1" i="0" u="none" strike="noStrike" dirty="0">
                          <a:solidFill>
                            <a:schemeClr val="tx1"/>
                          </a:solidFill>
                          <a:latin typeface="+mn-lt"/>
                        </a:rPr>
                        <a:t> € </a:t>
                      </a:r>
                      <a:r>
                        <a:rPr lang="it-IT" sz="1500" b="1" i="0" u="none" strike="noStrike" dirty="0" smtClean="0">
                          <a:solidFill>
                            <a:schemeClr val="tx1"/>
                          </a:solidFill>
                          <a:latin typeface="+mn-lt"/>
                        </a:rPr>
                        <a:t>61 </a:t>
                      </a:r>
                      <a:endParaRPr lang="it-IT" sz="1500" b="1" i="0" u="none" strike="noStrike" dirty="0">
                        <a:solidFill>
                          <a:schemeClr val="tx1"/>
                        </a:solidFill>
                        <a:latin typeface="+mn-lt"/>
                      </a:endParaRP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07173">
                <a:tc>
                  <a:txBody>
                    <a:bodyPr/>
                    <a:lstStyle/>
                    <a:p>
                      <a:pPr algn="l" fontAlgn="b"/>
                      <a:r>
                        <a:rPr lang="it-IT" sz="1500" b="1" i="1" u="none" strike="noStrike">
                          <a:solidFill>
                            <a:schemeClr val="tx1"/>
                          </a:solidFill>
                          <a:latin typeface="+mn-lt"/>
                        </a:rPr>
                        <a:t>Anno 2022</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24,00%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1,40%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500" b="0" i="0" u="none" strike="noStrike" dirty="0">
                          <a:solidFill>
                            <a:schemeClr val="tx1"/>
                          </a:solidFill>
                          <a:latin typeface="+mn-lt"/>
                        </a:rPr>
                        <a:t>5,83%</a:t>
                      </a:r>
                    </a:p>
                  </a:txBody>
                  <a:tcPr marL="9107" marR="81961"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1" i="0" u="none" strike="noStrike" dirty="0">
                          <a:solidFill>
                            <a:schemeClr val="tx1"/>
                          </a:solidFill>
                          <a:latin typeface="+mn-lt"/>
                        </a:rPr>
                        <a:t> € </a:t>
                      </a:r>
                      <a:r>
                        <a:rPr lang="it-IT" sz="1500" b="1" i="0" u="none" strike="noStrike" dirty="0" smtClean="0">
                          <a:solidFill>
                            <a:schemeClr val="tx1"/>
                          </a:solidFill>
                          <a:latin typeface="+mn-lt"/>
                        </a:rPr>
                        <a:t>58 </a:t>
                      </a:r>
                      <a:endParaRPr lang="it-IT" sz="1500" b="1" i="0" u="none" strike="noStrike" dirty="0">
                        <a:solidFill>
                          <a:schemeClr val="tx1"/>
                        </a:solidFill>
                        <a:latin typeface="+mn-lt"/>
                      </a:endParaRP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07173">
                <a:tc>
                  <a:txBody>
                    <a:bodyPr/>
                    <a:lstStyle/>
                    <a:p>
                      <a:pPr algn="l" fontAlgn="b"/>
                      <a:r>
                        <a:rPr lang="it-IT" sz="1500" b="1" i="1" u="none" strike="noStrike">
                          <a:solidFill>
                            <a:schemeClr val="tx1"/>
                          </a:solidFill>
                          <a:latin typeface="+mn-lt"/>
                        </a:rPr>
                        <a:t>Anno 2023</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25,00%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1,40%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500" b="0" i="0" u="none" strike="noStrike" dirty="0">
                          <a:solidFill>
                            <a:schemeClr val="tx1"/>
                          </a:solidFill>
                          <a:latin typeface="+mn-lt"/>
                        </a:rPr>
                        <a:t>5,60%</a:t>
                      </a:r>
                    </a:p>
                  </a:txBody>
                  <a:tcPr marL="9107" marR="81961"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1" i="0" u="none" strike="noStrike" dirty="0">
                          <a:solidFill>
                            <a:schemeClr val="tx1"/>
                          </a:solidFill>
                          <a:latin typeface="+mn-lt"/>
                        </a:rPr>
                        <a:t> € </a:t>
                      </a:r>
                      <a:r>
                        <a:rPr lang="it-IT" sz="1500" b="1" i="0" u="none" strike="noStrike" dirty="0" smtClean="0">
                          <a:solidFill>
                            <a:schemeClr val="tx1"/>
                          </a:solidFill>
                          <a:latin typeface="+mn-lt"/>
                        </a:rPr>
                        <a:t>56 </a:t>
                      </a:r>
                      <a:endParaRPr lang="it-IT" sz="1500" b="1" i="0" u="none" strike="noStrike" dirty="0">
                        <a:solidFill>
                          <a:schemeClr val="tx1"/>
                        </a:solidFill>
                        <a:latin typeface="+mn-lt"/>
                      </a:endParaRP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63300">
                <a:tc>
                  <a:txBody>
                    <a:bodyPr/>
                    <a:lstStyle/>
                    <a:p>
                      <a:pPr algn="l" fontAlgn="b"/>
                      <a:r>
                        <a:rPr lang="it-IT" sz="1500" b="1" i="1" u="none" strike="noStrike" dirty="0">
                          <a:solidFill>
                            <a:schemeClr val="tx1"/>
                          </a:solidFill>
                          <a:latin typeface="+mn-lt"/>
                        </a:rPr>
                        <a:t>Dal 2024 in poi</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a:solidFill>
                            <a:schemeClr val="tx1"/>
                          </a:solidFill>
                          <a:latin typeface="+mn-lt"/>
                        </a:rPr>
                        <a:t>26,00%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0" i="0" u="none" strike="noStrike" dirty="0">
                          <a:solidFill>
                            <a:schemeClr val="tx1"/>
                          </a:solidFill>
                          <a:latin typeface="+mn-lt"/>
                        </a:rPr>
                        <a:t>1,40%</a:t>
                      </a: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500" b="0" i="0" u="none" strike="noStrike" dirty="0">
                          <a:solidFill>
                            <a:schemeClr val="tx1"/>
                          </a:solidFill>
                          <a:latin typeface="+mn-lt"/>
                        </a:rPr>
                        <a:t>5,38%</a:t>
                      </a:r>
                    </a:p>
                  </a:txBody>
                  <a:tcPr marL="9107" marR="81961"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500" b="1" i="0" u="none" strike="noStrike" dirty="0">
                          <a:solidFill>
                            <a:schemeClr val="tx1"/>
                          </a:solidFill>
                          <a:latin typeface="+mn-lt"/>
                        </a:rPr>
                        <a:t> € </a:t>
                      </a:r>
                      <a:r>
                        <a:rPr lang="it-IT" sz="1500" b="1" i="0" u="none" strike="noStrike" dirty="0" smtClean="0">
                          <a:solidFill>
                            <a:schemeClr val="tx1"/>
                          </a:solidFill>
                          <a:latin typeface="+mn-lt"/>
                        </a:rPr>
                        <a:t>54 </a:t>
                      </a:r>
                      <a:endParaRPr lang="it-IT" sz="1500" b="1" i="0" u="none" strike="noStrike" dirty="0">
                        <a:solidFill>
                          <a:schemeClr val="tx1"/>
                        </a:solidFill>
                        <a:latin typeface="+mn-lt"/>
                      </a:endParaRPr>
                    </a:p>
                  </a:txBody>
                  <a:tcPr marL="9107" marR="9107"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9" name="CasellaDiTesto 8"/>
          <p:cNvSpPr txBox="1"/>
          <p:nvPr/>
        </p:nvSpPr>
        <p:spPr>
          <a:xfrm>
            <a:off x="684213" y="476250"/>
            <a:ext cx="8027987" cy="1200150"/>
          </a:xfrm>
          <a:prstGeom prst="rect">
            <a:avLst/>
          </a:prstGeom>
          <a:noFill/>
        </p:spPr>
        <p:txBody>
          <a:bodyPr>
            <a:spAutoFit/>
          </a:bodyPr>
          <a:lstStyle/>
          <a:p>
            <a:pPr algn="ctr">
              <a:defRPr/>
            </a:pPr>
            <a:r>
              <a:rPr lang="it-IT" sz="2400" b="1" kern="0" dirty="0">
                <a:ea typeface="+mj-ea"/>
                <a:cs typeface="+mj-cs"/>
              </a:rPr>
              <a:t>Fondo dei Medici di Medicina Generale	</a:t>
            </a:r>
            <a:br>
              <a:rPr lang="it-IT" sz="2400" b="1" kern="0" dirty="0">
                <a:ea typeface="+mj-ea"/>
                <a:cs typeface="+mj-cs"/>
              </a:rPr>
            </a:br>
            <a:r>
              <a:rPr lang="it-IT" sz="2400" b="1" kern="0" dirty="0">
                <a:ea typeface="+mj-ea"/>
                <a:cs typeface="+mj-cs"/>
              </a:rPr>
              <a:t>Saldo corrente</a:t>
            </a:r>
          </a:p>
          <a:p>
            <a:pPr algn="ctr">
              <a:defRPr/>
            </a:pPr>
            <a:r>
              <a:rPr lang="it-IT" sz="2400" b="1" kern="0" dirty="0">
                <a:ea typeface="+mj-ea"/>
                <a:cs typeface="+mj-cs"/>
              </a:rPr>
              <a:t>(Bilancio tecnico al 31.12.2009 – parametri specifici)</a:t>
            </a:r>
          </a:p>
        </p:txBody>
      </p:sp>
      <p:graphicFrame>
        <p:nvGraphicFramePr>
          <p:cNvPr id="10" name="Grafico 9"/>
          <p:cNvGraphicFramePr/>
          <p:nvPr/>
        </p:nvGraphicFramePr>
        <p:xfrm>
          <a:off x="1475656" y="1844824"/>
          <a:ext cx="6500842" cy="35889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asellaDiTesto 1"/>
          <p:cNvSpPr txBox="1"/>
          <p:nvPr/>
        </p:nvSpPr>
        <p:spPr>
          <a:xfrm>
            <a:off x="1116013" y="5516563"/>
            <a:ext cx="1776412" cy="258762"/>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it-IT" sz="1600" b="1" dirty="0"/>
              <a:t>migliaia di euro</a:t>
            </a:r>
          </a:p>
        </p:txBody>
      </p:sp>
      <p:sp>
        <p:nvSpPr>
          <p:cNvPr id="12" name="CasellaDiTesto 6"/>
          <p:cNvSpPr txBox="1">
            <a:spLocks noChangeArrowheads="1"/>
          </p:cNvSpPr>
          <p:nvPr/>
        </p:nvSpPr>
        <p:spPr bwMode="auto">
          <a:xfrm>
            <a:off x="179512" y="6021288"/>
            <a:ext cx="8281168" cy="369332"/>
          </a:xfrm>
          <a:prstGeom prst="rect">
            <a:avLst/>
          </a:prstGeom>
          <a:noFill/>
          <a:ln w="9525">
            <a:noFill/>
            <a:miter lim="800000"/>
            <a:headEnd/>
            <a:tailEnd/>
          </a:ln>
        </p:spPr>
        <p:txBody>
          <a:bodyPr wrap="square">
            <a:spAutoFit/>
          </a:bodyPr>
          <a:lstStyle/>
          <a:p>
            <a:r>
              <a:rPr lang="it-IT" b="1" dirty="0"/>
              <a:t>Il Saldo corrente diventa negativo dal 2021 al 2046 e successivamente dal 2056 in poi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CasellaDiTesto 4"/>
          <p:cNvSpPr txBox="1"/>
          <p:nvPr/>
        </p:nvSpPr>
        <p:spPr>
          <a:xfrm>
            <a:off x="265113" y="523875"/>
            <a:ext cx="8027987" cy="1200150"/>
          </a:xfrm>
          <a:prstGeom prst="rect">
            <a:avLst/>
          </a:prstGeom>
          <a:noFill/>
        </p:spPr>
        <p:txBody>
          <a:bodyPr>
            <a:spAutoFit/>
          </a:bodyPr>
          <a:lstStyle/>
          <a:p>
            <a:pPr algn="ctr">
              <a:defRPr/>
            </a:pPr>
            <a:r>
              <a:rPr lang="it-IT" sz="2400" b="1" kern="0" dirty="0">
                <a:ea typeface="+mj-ea"/>
                <a:cs typeface="+mj-cs"/>
              </a:rPr>
              <a:t>Fondo dei Medici di Medicina Generale	</a:t>
            </a:r>
            <a:br>
              <a:rPr lang="it-IT" sz="2400" b="1" kern="0" dirty="0">
                <a:ea typeface="+mj-ea"/>
                <a:cs typeface="+mj-cs"/>
              </a:rPr>
            </a:br>
            <a:r>
              <a:rPr lang="it-IT" sz="2400" b="1" kern="0" dirty="0">
                <a:ea typeface="+mj-ea"/>
                <a:cs typeface="+mj-cs"/>
              </a:rPr>
              <a:t>Saldo corrente</a:t>
            </a:r>
          </a:p>
          <a:p>
            <a:pPr algn="ctr">
              <a:defRPr/>
            </a:pPr>
            <a:r>
              <a:rPr lang="it-IT" sz="2400" b="1" kern="0" dirty="0">
                <a:ea typeface="+mj-ea"/>
                <a:cs typeface="+mj-cs"/>
              </a:rPr>
              <a:t>(POST-RIFORMA)</a:t>
            </a:r>
          </a:p>
        </p:txBody>
      </p:sp>
      <p:graphicFrame>
        <p:nvGraphicFramePr>
          <p:cNvPr id="8" name="Grafico 7"/>
          <p:cNvGraphicFramePr/>
          <p:nvPr/>
        </p:nvGraphicFramePr>
        <p:xfrm>
          <a:off x="827584" y="1844824"/>
          <a:ext cx="6572280"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8"/>
          <p:cNvSpPr txBox="1">
            <a:spLocks noChangeArrowheads="1"/>
          </p:cNvSpPr>
          <p:nvPr/>
        </p:nvSpPr>
        <p:spPr bwMode="auto">
          <a:xfrm>
            <a:off x="251520" y="5805264"/>
            <a:ext cx="8137152" cy="461665"/>
          </a:xfrm>
          <a:prstGeom prst="rect">
            <a:avLst/>
          </a:prstGeom>
          <a:noFill/>
          <a:ln w="9525">
            <a:noFill/>
            <a:miter lim="800000"/>
            <a:headEnd/>
            <a:tailEnd/>
          </a:ln>
        </p:spPr>
        <p:txBody>
          <a:bodyPr wrap="square">
            <a:spAutoFit/>
          </a:bodyPr>
          <a:lstStyle/>
          <a:p>
            <a:r>
              <a:rPr lang="it-IT" sz="2400" b="1" dirty="0"/>
              <a:t>Il Saldo corrente è positivo per tutto il periodo di proiezione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Titolo 1"/>
          <p:cNvSpPr txBox="1">
            <a:spLocks/>
          </p:cNvSpPr>
          <p:nvPr/>
        </p:nvSpPr>
        <p:spPr bwMode="auto">
          <a:xfrm>
            <a:off x="539552" y="1"/>
            <a:ext cx="7992888" cy="476671"/>
          </a:xfrm>
          <a:prstGeom prst="rect">
            <a:avLst/>
          </a:prstGeom>
          <a:noFill/>
          <a:ln w="9525">
            <a:noFill/>
            <a:miter lim="800000"/>
            <a:headEnd/>
            <a:tailEnd/>
          </a:ln>
          <a:effectLst/>
        </p:spPr>
        <p:txBody>
          <a:bodyPr anchor="ctr"/>
          <a:lstStyle/>
          <a:p>
            <a:pPr algn="ctr">
              <a:defRPr/>
            </a:pPr>
            <a:r>
              <a:rPr lang="it-IT" sz="4000" kern="0" dirty="0">
                <a:solidFill>
                  <a:srgbClr val="00A6DE"/>
                </a:solidFill>
                <a:latin typeface="+mj-lt"/>
                <a:ea typeface="+mj-ea"/>
                <a:cs typeface="+mj-cs"/>
              </a:rPr>
              <a:t>RIFORMA ENPAM</a:t>
            </a:r>
          </a:p>
        </p:txBody>
      </p:sp>
      <p:sp>
        <p:nvSpPr>
          <p:cNvPr id="8" name="CasellaDiTesto 7"/>
          <p:cNvSpPr txBox="1"/>
          <p:nvPr/>
        </p:nvSpPr>
        <p:spPr>
          <a:xfrm>
            <a:off x="0" y="476672"/>
            <a:ext cx="8712968" cy="6232475"/>
          </a:xfrm>
          <a:prstGeom prst="rect">
            <a:avLst/>
          </a:prstGeom>
          <a:noFill/>
        </p:spPr>
        <p:txBody>
          <a:bodyPr>
            <a:spAutoFit/>
          </a:bodyPr>
          <a:lstStyle/>
          <a:p>
            <a:pPr lvl="5" algn="just">
              <a:lnSpc>
                <a:spcPts val="1800"/>
              </a:lnSpc>
              <a:defRPr/>
            </a:pPr>
            <a:r>
              <a:rPr lang="it-IT" sz="2400" b="1" u="sng" dirty="0"/>
              <a:t>Fondo degli Specialisti Ambulatoriali </a:t>
            </a:r>
          </a:p>
          <a:p>
            <a:pPr marL="265113" indent="-265113" algn="just">
              <a:lnSpc>
                <a:spcPct val="150000"/>
              </a:lnSpc>
              <a:buFont typeface="Arial" pitchFamily="34" charset="0"/>
              <a:buChar char="•"/>
              <a:defRPr/>
            </a:pPr>
            <a:r>
              <a:rPr lang="it-IT" sz="1600" dirty="0"/>
              <a:t>innalzamento graduale dell’età di vecchiaia da 65 a 68 anni di età dal 2013 al 2018</a:t>
            </a:r>
          </a:p>
          <a:p>
            <a:pPr marL="265113" indent="-265113" algn="just">
              <a:buFont typeface="Arial" pitchFamily="34" charset="0"/>
              <a:buChar char="•"/>
              <a:defRPr/>
            </a:pPr>
            <a:r>
              <a:rPr lang="it-IT" sz="1600" dirty="0"/>
              <a:t>differimento della pensione anticipata a 59 anni e 6 mesi dall’1.1.2013, con progressione fino a 62 anni dal 2018 in poi, in presenza di una anzianità contributiva di 35 anni congiunta a 30 anni di laurea (con abolizione delle finestre di uscita</a:t>
            </a:r>
            <a:r>
              <a:rPr lang="it-IT" sz="1600" dirty="0" smtClean="0"/>
              <a:t>)</a:t>
            </a:r>
          </a:p>
          <a:p>
            <a:pPr marL="265113" indent="-265113" algn="just">
              <a:lnSpc>
                <a:spcPct val="150000"/>
              </a:lnSpc>
              <a:buFont typeface="Arial" pitchFamily="34" charset="0"/>
              <a:buChar char="•"/>
              <a:defRPr/>
            </a:pPr>
            <a:r>
              <a:rPr lang="it-IT" sz="1600" dirty="0" smtClean="0"/>
              <a:t>in </a:t>
            </a:r>
            <a:r>
              <a:rPr lang="it-IT" sz="1600" dirty="0"/>
              <a:t>alternativa, pensione anticipata al raggiungimento dei 42 anni di anzianità contributiva (con abolizione delle finestre di uscita) in presenza del requisito dei 30 anni di </a:t>
            </a:r>
            <a:r>
              <a:rPr lang="it-IT" sz="1600" dirty="0" smtClean="0"/>
              <a:t>laurea</a:t>
            </a:r>
          </a:p>
          <a:p>
            <a:pPr marL="265113" indent="-265113" algn="just">
              <a:lnSpc>
                <a:spcPct val="150000"/>
              </a:lnSpc>
              <a:buFont typeface="Arial" pitchFamily="34" charset="0"/>
              <a:buChar char="•"/>
              <a:defRPr/>
            </a:pPr>
            <a:r>
              <a:rPr lang="it-IT" sz="1600" dirty="0" smtClean="0">
                <a:solidFill>
                  <a:srgbClr val="00B050"/>
                </a:solidFill>
              </a:rPr>
              <a:t>incremento </a:t>
            </a:r>
            <a:r>
              <a:rPr lang="it-IT" sz="1600" dirty="0">
                <a:solidFill>
                  <a:srgbClr val="00B050"/>
                </a:solidFill>
              </a:rPr>
              <a:t>dell’1% annuo dell’aliquota contributiva dal 2015 al 2022, nonché dello 0,65% nel 2023, fino al 32,65%  </a:t>
            </a:r>
            <a:endParaRPr lang="it-IT" sz="1600" dirty="0" smtClean="0">
              <a:solidFill>
                <a:srgbClr val="00B050"/>
              </a:solidFill>
            </a:endParaRPr>
          </a:p>
          <a:p>
            <a:pPr marL="265113" indent="-265113" algn="just">
              <a:lnSpc>
                <a:spcPct val="150000"/>
              </a:lnSpc>
              <a:buFont typeface="Arial" pitchFamily="34" charset="0"/>
              <a:buChar char="•"/>
              <a:defRPr/>
            </a:pPr>
            <a:r>
              <a:rPr lang="it-IT" sz="1600" dirty="0" smtClean="0">
                <a:solidFill>
                  <a:srgbClr val="00B050"/>
                </a:solidFill>
              </a:rPr>
              <a:t>nel </a:t>
            </a:r>
            <a:r>
              <a:rPr lang="it-IT" sz="1600" dirty="0">
                <a:solidFill>
                  <a:srgbClr val="00B050"/>
                </a:solidFill>
              </a:rPr>
              <a:t>rispetto del principio del pro-rata, dall’1.1.2013, passaggio al sistema di calcolo già in uso  presso il Fondo dei Medici di Medicina Generale con mantenimento dell’aliquota di rendimento al 2,25% </a:t>
            </a:r>
            <a:r>
              <a:rPr lang="it-IT" sz="1600" dirty="0" smtClean="0">
                <a:solidFill>
                  <a:srgbClr val="00B050"/>
                </a:solidFill>
              </a:rPr>
              <a:t>annuo</a:t>
            </a:r>
          </a:p>
          <a:p>
            <a:pPr marL="265113" indent="-265113" algn="just">
              <a:lnSpc>
                <a:spcPct val="150000"/>
              </a:lnSpc>
              <a:buFont typeface="Arial" pitchFamily="34" charset="0"/>
              <a:buChar char="•"/>
              <a:defRPr/>
            </a:pPr>
            <a:r>
              <a:rPr lang="it-IT" sz="1600" dirty="0" smtClean="0">
                <a:solidFill>
                  <a:schemeClr val="tx2">
                    <a:lumMod val="75000"/>
                  </a:schemeClr>
                </a:solidFill>
              </a:rPr>
              <a:t>applicazione </a:t>
            </a:r>
            <a:r>
              <a:rPr lang="it-IT" sz="1600" dirty="0">
                <a:solidFill>
                  <a:schemeClr val="tx2">
                    <a:lumMod val="75000"/>
                  </a:schemeClr>
                </a:solidFill>
              </a:rPr>
              <a:t>dall’1.1.2013 di coefficienti di adeguamento all’aspettativa di vita per anticipo della prestazione rispetto al requisito di vecchiaia vigente nell’anno </a:t>
            </a:r>
          </a:p>
          <a:p>
            <a:pPr marL="265113" indent="-265113" algn="just">
              <a:lnSpc>
                <a:spcPct val="150000"/>
              </a:lnSpc>
              <a:buFont typeface="Arial" pitchFamily="34" charset="0"/>
              <a:buChar char="•"/>
              <a:defRPr/>
            </a:pPr>
            <a:r>
              <a:rPr lang="it-IT" sz="1600" dirty="0">
                <a:solidFill>
                  <a:schemeClr val="tx2">
                    <a:lumMod val="75000"/>
                  </a:schemeClr>
                </a:solidFill>
              </a:rPr>
              <a:t>maggiorazione del 20%, dall’1.1.2013, dell’aliquota di rendimento </a:t>
            </a:r>
            <a:r>
              <a:rPr lang="it-IT" sz="1600" i="1" dirty="0">
                <a:solidFill>
                  <a:schemeClr val="tx2">
                    <a:lumMod val="75000"/>
                  </a:schemeClr>
                </a:solidFill>
              </a:rPr>
              <a:t>pro-tempore</a:t>
            </a:r>
            <a:r>
              <a:rPr lang="it-IT" sz="1600" dirty="0">
                <a:solidFill>
                  <a:schemeClr val="tx2">
                    <a:lumMod val="75000"/>
                  </a:schemeClr>
                </a:solidFill>
              </a:rPr>
              <a:t> vigente per l’attività svolta oltre l’età di vecchiaia</a:t>
            </a:r>
          </a:p>
          <a:p>
            <a:pPr marL="265113" indent="-265113" algn="just">
              <a:lnSpc>
                <a:spcPct val="150000"/>
              </a:lnSpc>
              <a:buFont typeface="Arial" pitchFamily="34" charset="0"/>
              <a:buChar char="•"/>
              <a:defRPr/>
            </a:pPr>
            <a:r>
              <a:rPr lang="it-IT" sz="1600" dirty="0">
                <a:solidFill>
                  <a:srgbClr val="00B0F0"/>
                </a:solidFill>
              </a:rPr>
              <a:t>introduzione dei riscatti di allineamento contributivo, dei periodi liquidati e dei periodi di sospensione dell’attività </a:t>
            </a:r>
            <a:r>
              <a:rPr lang="it-IT" sz="1600" dirty="0" smtClean="0">
                <a:solidFill>
                  <a:srgbClr val="00B0F0"/>
                </a:solidFill>
              </a:rPr>
              <a:t>convenzionata</a:t>
            </a:r>
            <a:endParaRPr lang="it-IT" sz="1600" dirty="0">
              <a:solidFill>
                <a:srgbClr val="00B0F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2" name="Titolo 1"/>
          <p:cNvSpPr>
            <a:spLocks noGrp="1"/>
          </p:cNvSpPr>
          <p:nvPr>
            <p:ph type="title"/>
          </p:nvPr>
        </p:nvSpPr>
        <p:spPr>
          <a:xfrm>
            <a:off x="179512" y="764704"/>
            <a:ext cx="8676456" cy="1143000"/>
          </a:xfrm>
        </p:spPr>
        <p:txBody>
          <a:bodyPr>
            <a:normAutofit/>
          </a:bodyPr>
          <a:lstStyle/>
          <a:p>
            <a:r>
              <a:rPr lang="it-IT" sz="4000" dirty="0" smtClean="0">
                <a:solidFill>
                  <a:srgbClr val="00A6DE"/>
                </a:solidFill>
              </a:rPr>
              <a:t>Anni 90: crisi della previdenza pubblica</a:t>
            </a:r>
            <a:endParaRPr lang="it-IT" sz="4000" dirty="0">
              <a:solidFill>
                <a:srgbClr val="00A6DE"/>
              </a:solidFill>
            </a:endParaRPr>
          </a:p>
        </p:txBody>
      </p:sp>
      <p:sp>
        <p:nvSpPr>
          <p:cNvPr id="3" name="Segnaposto contenuto 2"/>
          <p:cNvSpPr>
            <a:spLocks noGrp="1"/>
          </p:cNvSpPr>
          <p:nvPr>
            <p:ph idx="1"/>
          </p:nvPr>
        </p:nvSpPr>
        <p:spPr>
          <a:xfrm>
            <a:off x="611560" y="1988840"/>
            <a:ext cx="8077200" cy="2880320"/>
          </a:xfrm>
        </p:spPr>
        <p:txBody>
          <a:bodyPr>
            <a:normAutofit/>
          </a:bodyPr>
          <a:lstStyle/>
          <a:p>
            <a:pPr marL="288000">
              <a:lnSpc>
                <a:spcPts val="3000"/>
              </a:lnSpc>
              <a:spcBef>
                <a:spcPts val="1200"/>
              </a:spcBef>
            </a:pPr>
            <a:r>
              <a:rPr lang="it-IT" sz="2000" b="1" dirty="0" smtClean="0"/>
              <a:t>Sistema a tre pilastri </a:t>
            </a:r>
            <a:r>
              <a:rPr lang="it-IT" sz="2000" dirty="0" smtClean="0"/>
              <a:t>(..non c’è solo mamma Stato..)</a:t>
            </a:r>
          </a:p>
          <a:p>
            <a:pPr marL="360000" indent="-360000">
              <a:lnSpc>
                <a:spcPts val="3000"/>
              </a:lnSpc>
              <a:spcBef>
                <a:spcPts val="1200"/>
              </a:spcBef>
            </a:pPr>
            <a:r>
              <a:rPr lang="it-IT" sz="2000" b="1" dirty="0" smtClean="0"/>
              <a:t>Calcolo delle prestazioni </a:t>
            </a:r>
            <a:r>
              <a:rPr lang="it-IT" sz="2000" dirty="0" smtClean="0"/>
              <a:t>( .. stop a pensione calcolata sull’ultimo stipendio …)</a:t>
            </a:r>
          </a:p>
          <a:p>
            <a:pPr marL="360000" indent="-360000">
              <a:lnSpc>
                <a:spcPts val="3000"/>
              </a:lnSpc>
              <a:spcBef>
                <a:spcPts val="1200"/>
              </a:spcBef>
            </a:pPr>
            <a:r>
              <a:rPr lang="it-IT" sz="2000" b="1" dirty="0" smtClean="0"/>
              <a:t>Privatizzazione delle casse dei liberi professionisti </a:t>
            </a:r>
            <a:r>
              <a:rPr lang="it-IT" sz="2000" dirty="0" smtClean="0"/>
              <a:t>(.. autonomia gestionale dei mezzi </a:t>
            </a:r>
            <a:r>
              <a:rPr lang="it-IT" sz="2000" dirty="0" err="1" smtClean="0"/>
              <a:t>-o.a.c.-</a:t>
            </a:r>
            <a:r>
              <a:rPr lang="it-IT" sz="2000" dirty="0" smtClean="0"/>
              <a:t> per garantire la finalità pubblica senza possibilità di ricorso alla fiscalità generale in caso di squilibri..) </a:t>
            </a:r>
            <a:endParaRPr lang="it-IT"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CasellaDiTesto 4"/>
          <p:cNvSpPr txBox="1"/>
          <p:nvPr/>
        </p:nvSpPr>
        <p:spPr>
          <a:xfrm>
            <a:off x="323850" y="333375"/>
            <a:ext cx="8477250" cy="1077913"/>
          </a:xfrm>
          <a:prstGeom prst="rect">
            <a:avLst/>
          </a:prstGeom>
          <a:noFill/>
        </p:spPr>
        <p:txBody>
          <a:bodyPr>
            <a:spAutoFit/>
          </a:bodyPr>
          <a:lstStyle/>
          <a:p>
            <a:pPr algn="ctr">
              <a:defRPr/>
            </a:pPr>
            <a:r>
              <a:rPr lang="it-IT" sz="3200" b="1" dirty="0"/>
              <a:t>Aliquote e rendimenti </a:t>
            </a:r>
          </a:p>
          <a:p>
            <a:pPr algn="ctr">
              <a:defRPr/>
            </a:pPr>
            <a:r>
              <a:rPr lang="it-IT" sz="3200" b="1" dirty="0"/>
              <a:t>Fondo Specialisti Ambulatoriali</a:t>
            </a:r>
          </a:p>
        </p:txBody>
      </p:sp>
      <p:graphicFrame>
        <p:nvGraphicFramePr>
          <p:cNvPr id="8" name="Tabella 7"/>
          <p:cNvGraphicFramePr>
            <a:graphicFrameLocks noGrp="1"/>
          </p:cNvGraphicFramePr>
          <p:nvPr>
            <p:extLst>
              <p:ext uri="{D42A27DB-BD31-4B8C-83A1-F6EECF244321}">
                <p14:modId xmlns:p14="http://schemas.microsoft.com/office/powerpoint/2010/main" val="3521842249"/>
              </p:ext>
            </p:extLst>
          </p:nvPr>
        </p:nvGraphicFramePr>
        <p:xfrm>
          <a:off x="611188" y="1628775"/>
          <a:ext cx="7891784" cy="4429156"/>
        </p:xfrm>
        <a:graphic>
          <a:graphicData uri="http://schemas.openxmlformats.org/drawingml/2006/table">
            <a:tbl>
              <a:tblPr/>
              <a:tblGrid>
                <a:gridCol w="1924025"/>
                <a:gridCol w="1413256"/>
                <a:gridCol w="1474703"/>
                <a:gridCol w="1182834"/>
                <a:gridCol w="1896966"/>
              </a:tblGrid>
              <a:tr h="1140808">
                <a:tc>
                  <a:txBody>
                    <a:bodyPr/>
                    <a:lstStyle/>
                    <a:p>
                      <a:pPr algn="ctr" fontAlgn="ctr"/>
                      <a:r>
                        <a:rPr lang="it-IT" sz="1800" b="1" i="0" u="none" strike="noStrike" dirty="0">
                          <a:solidFill>
                            <a:schemeClr val="accent1">
                              <a:lumMod val="50000"/>
                            </a:schemeClr>
                          </a:solidFill>
                          <a:latin typeface="+mn-lt"/>
                        </a:rPr>
                        <a:t>Periodo di decorrenza</a:t>
                      </a:r>
                    </a:p>
                  </a:txBody>
                  <a:tcPr marL="9108" marR="9108" marT="910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D8D8"/>
                    </a:solidFill>
                  </a:tcPr>
                </a:tc>
                <a:tc>
                  <a:txBody>
                    <a:bodyPr/>
                    <a:lstStyle/>
                    <a:p>
                      <a:pPr algn="ctr" fontAlgn="ctr"/>
                      <a:r>
                        <a:rPr lang="it-IT" sz="1800" b="1" i="0" u="none" strike="noStrike">
                          <a:solidFill>
                            <a:schemeClr val="accent1">
                              <a:lumMod val="50000"/>
                            </a:schemeClr>
                          </a:solidFill>
                          <a:latin typeface="+mn-lt"/>
                        </a:rPr>
                        <a:t>Aliquota contributiva (A)</a:t>
                      </a:r>
                    </a:p>
                  </a:txBody>
                  <a:tcPr marL="9108" marR="9108" marT="910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D8D8"/>
                    </a:solidFill>
                  </a:tcPr>
                </a:tc>
                <a:tc>
                  <a:txBody>
                    <a:bodyPr/>
                    <a:lstStyle/>
                    <a:p>
                      <a:pPr algn="ctr" fontAlgn="ctr"/>
                      <a:r>
                        <a:rPr lang="it-IT" sz="1800" b="1" i="0" u="none" strike="noStrike" dirty="0">
                          <a:solidFill>
                            <a:schemeClr val="accent1">
                              <a:lumMod val="50000"/>
                            </a:schemeClr>
                          </a:solidFill>
                          <a:latin typeface="+mn-lt"/>
                        </a:rPr>
                        <a:t>Aliquota di rendimento (B)</a:t>
                      </a:r>
                    </a:p>
                  </a:txBody>
                  <a:tcPr marL="9108" marR="9108" marT="910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D8D8"/>
                    </a:solidFill>
                  </a:tcPr>
                </a:tc>
                <a:tc>
                  <a:txBody>
                    <a:bodyPr/>
                    <a:lstStyle/>
                    <a:p>
                      <a:pPr algn="ctr" fontAlgn="ctr"/>
                      <a:r>
                        <a:rPr lang="it-IT" sz="1800" b="1" i="0" u="none" strike="noStrike">
                          <a:solidFill>
                            <a:schemeClr val="accent1">
                              <a:lumMod val="50000"/>
                            </a:schemeClr>
                          </a:solidFill>
                          <a:latin typeface="+mn-lt"/>
                        </a:rPr>
                        <a:t>Rapporto (B)/(A)</a:t>
                      </a:r>
                    </a:p>
                  </a:txBody>
                  <a:tcPr marL="9108" marR="9108" marT="910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D8D8"/>
                    </a:solidFill>
                  </a:tcPr>
                </a:tc>
                <a:tc>
                  <a:txBody>
                    <a:bodyPr/>
                    <a:lstStyle/>
                    <a:p>
                      <a:pPr algn="ctr" fontAlgn="ctr"/>
                      <a:r>
                        <a:rPr lang="it-IT" sz="1800" b="1" i="0" u="none" strike="noStrike" dirty="0">
                          <a:solidFill>
                            <a:srgbClr val="00B050"/>
                          </a:solidFill>
                          <a:latin typeface="+mn-lt"/>
                        </a:rPr>
                        <a:t>Rendimento al pensionamento x 1000 € versati</a:t>
                      </a:r>
                    </a:p>
                  </a:txBody>
                  <a:tcPr marL="9108" marR="9108" marT="910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D8D8"/>
                    </a:solidFill>
                  </a:tcPr>
                </a:tc>
              </a:tr>
              <a:tr h="312840">
                <a:tc>
                  <a:txBody>
                    <a:bodyPr/>
                    <a:lstStyle/>
                    <a:p>
                      <a:pPr algn="l" fontAlgn="b"/>
                      <a:r>
                        <a:rPr lang="it-IT" sz="1800" b="1" i="1" u="none" strike="noStrike" dirty="0" smtClean="0">
                          <a:solidFill>
                            <a:schemeClr val="tx1"/>
                          </a:solidFill>
                          <a:latin typeface="+mn-lt"/>
                        </a:rPr>
                        <a:t>vecchia</a:t>
                      </a:r>
                      <a:endParaRPr lang="it-IT" sz="1800" b="1" i="1" u="none" strike="noStrike" dirty="0">
                        <a:solidFill>
                          <a:schemeClr val="tx1"/>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dirty="0">
                          <a:solidFill>
                            <a:schemeClr val="tx1"/>
                          </a:solidFill>
                          <a:latin typeface="+mn-lt"/>
                        </a:rPr>
                        <a:t>24,00%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dirty="0">
                          <a:solidFill>
                            <a:schemeClr val="tx1"/>
                          </a:solidFill>
                          <a:latin typeface="+mn-lt"/>
                        </a:rPr>
                        <a:t>2,25%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mn-lt"/>
                        </a:rPr>
                        <a:t>9,38%</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1" i="0" u="none" strike="noStrike" dirty="0">
                          <a:solidFill>
                            <a:srgbClr val="006699"/>
                          </a:solidFill>
                          <a:latin typeface="+mn-lt"/>
                        </a:rPr>
                        <a:t> € </a:t>
                      </a:r>
                      <a:r>
                        <a:rPr lang="it-IT" sz="1800" b="1" i="0" u="none" strike="noStrike" dirty="0" smtClean="0">
                          <a:solidFill>
                            <a:srgbClr val="006699"/>
                          </a:solidFill>
                          <a:latin typeface="+mn-lt"/>
                        </a:rPr>
                        <a:t>94 </a:t>
                      </a:r>
                      <a:endParaRPr lang="it-IT" sz="1800" b="1" i="0" u="none" strike="noStrike" dirty="0">
                        <a:solidFill>
                          <a:srgbClr val="006699"/>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12840">
                <a:tc>
                  <a:txBody>
                    <a:bodyPr/>
                    <a:lstStyle/>
                    <a:p>
                      <a:pPr algn="l" fontAlgn="b"/>
                      <a:r>
                        <a:rPr lang="it-IT" sz="1800" b="1" i="1" u="none" strike="noStrike" dirty="0">
                          <a:solidFill>
                            <a:schemeClr val="tx1"/>
                          </a:solidFill>
                          <a:latin typeface="+mn-lt"/>
                        </a:rPr>
                        <a:t>Anno 2015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dirty="0">
                          <a:solidFill>
                            <a:schemeClr val="tx1"/>
                          </a:solidFill>
                          <a:latin typeface="+mn-lt"/>
                        </a:rPr>
                        <a:t>25,00%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dirty="0">
                          <a:solidFill>
                            <a:schemeClr val="tx1"/>
                          </a:solidFill>
                          <a:latin typeface="+mn-lt"/>
                        </a:rPr>
                        <a:t>2,25%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mn-lt"/>
                        </a:rPr>
                        <a:t>9,00%</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1" i="0" u="none" strike="noStrike" dirty="0">
                          <a:solidFill>
                            <a:srgbClr val="006699"/>
                          </a:solidFill>
                          <a:latin typeface="+mn-lt"/>
                        </a:rPr>
                        <a:t> € </a:t>
                      </a:r>
                      <a:r>
                        <a:rPr lang="it-IT" sz="1800" b="1" i="0" u="none" strike="noStrike" dirty="0" smtClean="0">
                          <a:solidFill>
                            <a:srgbClr val="006699"/>
                          </a:solidFill>
                          <a:latin typeface="+mn-lt"/>
                        </a:rPr>
                        <a:t>90 </a:t>
                      </a:r>
                      <a:endParaRPr lang="it-IT" sz="1800" b="1" i="0" u="none" strike="noStrike" dirty="0">
                        <a:solidFill>
                          <a:srgbClr val="006699"/>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12840">
                <a:tc>
                  <a:txBody>
                    <a:bodyPr/>
                    <a:lstStyle/>
                    <a:p>
                      <a:pPr algn="l" fontAlgn="b"/>
                      <a:r>
                        <a:rPr lang="it-IT" sz="1800" b="1" i="1" u="none" strike="noStrike" dirty="0">
                          <a:solidFill>
                            <a:schemeClr val="tx1"/>
                          </a:solidFill>
                          <a:latin typeface="+mn-lt"/>
                        </a:rPr>
                        <a:t>Anno </a:t>
                      </a:r>
                      <a:r>
                        <a:rPr lang="it-IT" sz="1800" b="1" i="1" u="none" strike="noStrike" dirty="0" smtClean="0">
                          <a:solidFill>
                            <a:schemeClr val="tx1"/>
                          </a:solidFill>
                          <a:latin typeface="+mn-lt"/>
                        </a:rPr>
                        <a:t>2016</a:t>
                      </a:r>
                      <a:endParaRPr lang="it-IT" sz="1800" b="1" i="1" u="none" strike="noStrike" dirty="0">
                        <a:solidFill>
                          <a:schemeClr val="tx1"/>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dirty="0">
                          <a:solidFill>
                            <a:schemeClr val="tx1"/>
                          </a:solidFill>
                          <a:latin typeface="+mn-lt"/>
                        </a:rPr>
                        <a:t>26,00%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dirty="0">
                          <a:solidFill>
                            <a:schemeClr val="tx1"/>
                          </a:solidFill>
                          <a:latin typeface="+mn-lt"/>
                        </a:rPr>
                        <a:t>2,25%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mn-lt"/>
                        </a:rPr>
                        <a:t>8,65%</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1" i="0" u="none" strike="noStrike" dirty="0">
                          <a:solidFill>
                            <a:srgbClr val="006699"/>
                          </a:solidFill>
                          <a:latin typeface="+mn-lt"/>
                        </a:rPr>
                        <a:t> € </a:t>
                      </a:r>
                      <a:r>
                        <a:rPr lang="it-IT" sz="1800" b="1" i="0" u="none" strike="noStrike" dirty="0" smtClean="0">
                          <a:solidFill>
                            <a:srgbClr val="006699"/>
                          </a:solidFill>
                          <a:latin typeface="+mn-lt"/>
                        </a:rPr>
                        <a:t>87 </a:t>
                      </a:r>
                      <a:endParaRPr lang="it-IT" sz="1800" b="1" i="0" u="none" strike="noStrike" dirty="0">
                        <a:solidFill>
                          <a:srgbClr val="006699"/>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12840">
                <a:tc>
                  <a:txBody>
                    <a:bodyPr/>
                    <a:lstStyle/>
                    <a:p>
                      <a:pPr algn="l" fontAlgn="b"/>
                      <a:r>
                        <a:rPr lang="it-IT" sz="1800" b="1" i="1" u="none" strike="noStrike" dirty="0">
                          <a:solidFill>
                            <a:schemeClr val="tx1"/>
                          </a:solidFill>
                          <a:latin typeface="+mn-lt"/>
                        </a:rPr>
                        <a:t>Anno 2017</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dirty="0">
                          <a:solidFill>
                            <a:schemeClr val="tx1"/>
                          </a:solidFill>
                          <a:latin typeface="+mn-lt"/>
                        </a:rPr>
                        <a:t>27,00%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dirty="0">
                          <a:solidFill>
                            <a:schemeClr val="tx1"/>
                          </a:solidFill>
                          <a:latin typeface="+mn-lt"/>
                        </a:rPr>
                        <a:t>2,25%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mn-lt"/>
                        </a:rPr>
                        <a:t>8,33%</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1" i="0" u="none" strike="noStrike" dirty="0">
                          <a:solidFill>
                            <a:srgbClr val="006699"/>
                          </a:solidFill>
                          <a:latin typeface="+mn-lt"/>
                        </a:rPr>
                        <a:t> € </a:t>
                      </a:r>
                      <a:r>
                        <a:rPr lang="it-IT" sz="1800" b="1" i="0" u="none" strike="noStrike" dirty="0" smtClean="0">
                          <a:solidFill>
                            <a:srgbClr val="006699"/>
                          </a:solidFill>
                          <a:latin typeface="+mn-lt"/>
                        </a:rPr>
                        <a:t>83 </a:t>
                      </a:r>
                      <a:endParaRPr lang="it-IT" sz="1800" b="1" i="0" u="none" strike="noStrike" dirty="0">
                        <a:solidFill>
                          <a:srgbClr val="006699"/>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12840">
                <a:tc>
                  <a:txBody>
                    <a:bodyPr/>
                    <a:lstStyle/>
                    <a:p>
                      <a:pPr algn="l" fontAlgn="b"/>
                      <a:r>
                        <a:rPr lang="it-IT" sz="1800" b="1" i="1" u="none" strike="noStrike" dirty="0">
                          <a:solidFill>
                            <a:schemeClr val="tx1"/>
                          </a:solidFill>
                          <a:latin typeface="+mn-lt"/>
                        </a:rPr>
                        <a:t>Anno 2018</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dirty="0">
                          <a:solidFill>
                            <a:schemeClr val="tx1"/>
                          </a:solidFill>
                          <a:latin typeface="+mn-lt"/>
                        </a:rPr>
                        <a:t>28,00%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a:solidFill>
                            <a:schemeClr val="tx1"/>
                          </a:solidFill>
                          <a:latin typeface="+mn-lt"/>
                        </a:rPr>
                        <a:t>2,25%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mn-lt"/>
                        </a:rPr>
                        <a:t>8,04%</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1" i="0" u="none" strike="noStrike" dirty="0">
                          <a:solidFill>
                            <a:srgbClr val="006699"/>
                          </a:solidFill>
                          <a:latin typeface="+mn-lt"/>
                        </a:rPr>
                        <a:t> € </a:t>
                      </a:r>
                      <a:r>
                        <a:rPr lang="it-IT" sz="1800" b="1" i="0" u="none" strike="noStrike" dirty="0" smtClean="0">
                          <a:solidFill>
                            <a:srgbClr val="006699"/>
                          </a:solidFill>
                          <a:latin typeface="+mn-lt"/>
                        </a:rPr>
                        <a:t>80 </a:t>
                      </a:r>
                      <a:endParaRPr lang="it-IT" sz="1800" b="1" i="0" u="none" strike="noStrike" dirty="0">
                        <a:solidFill>
                          <a:srgbClr val="006699"/>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12840">
                <a:tc>
                  <a:txBody>
                    <a:bodyPr/>
                    <a:lstStyle/>
                    <a:p>
                      <a:pPr algn="l" fontAlgn="b"/>
                      <a:r>
                        <a:rPr lang="it-IT" sz="1800" b="1" i="1" u="none" strike="noStrike" dirty="0">
                          <a:solidFill>
                            <a:schemeClr val="tx1"/>
                          </a:solidFill>
                          <a:latin typeface="+mn-lt"/>
                        </a:rPr>
                        <a:t>Anno 2019</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dirty="0">
                          <a:solidFill>
                            <a:schemeClr val="tx1"/>
                          </a:solidFill>
                          <a:latin typeface="+mn-lt"/>
                        </a:rPr>
                        <a:t>29,00%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a:solidFill>
                            <a:schemeClr val="tx1"/>
                          </a:solidFill>
                          <a:latin typeface="+mn-lt"/>
                        </a:rPr>
                        <a:t>2,25%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mn-lt"/>
                        </a:rPr>
                        <a:t>7,76%</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1" i="0" u="none" strike="noStrike" dirty="0">
                          <a:solidFill>
                            <a:srgbClr val="006699"/>
                          </a:solidFill>
                          <a:latin typeface="+mn-lt"/>
                        </a:rPr>
                        <a:t> € </a:t>
                      </a:r>
                      <a:r>
                        <a:rPr lang="it-IT" sz="1800" b="1" i="0" u="none" strike="noStrike" dirty="0" smtClean="0">
                          <a:solidFill>
                            <a:srgbClr val="006699"/>
                          </a:solidFill>
                          <a:latin typeface="+mn-lt"/>
                        </a:rPr>
                        <a:t>78 </a:t>
                      </a:r>
                      <a:endParaRPr lang="it-IT" sz="1800" b="1" i="0" u="none" strike="noStrike" dirty="0">
                        <a:solidFill>
                          <a:srgbClr val="006699"/>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52827">
                <a:tc>
                  <a:txBody>
                    <a:bodyPr/>
                    <a:lstStyle/>
                    <a:p>
                      <a:pPr algn="l" fontAlgn="b"/>
                      <a:r>
                        <a:rPr lang="it-IT" sz="1800" b="1" i="1" u="none" strike="noStrike" dirty="0">
                          <a:solidFill>
                            <a:schemeClr val="tx1"/>
                          </a:solidFill>
                          <a:latin typeface="+mn-lt"/>
                        </a:rPr>
                        <a:t>Anno 2020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dirty="0">
                          <a:solidFill>
                            <a:schemeClr val="tx1"/>
                          </a:solidFill>
                          <a:latin typeface="+mn-lt"/>
                        </a:rPr>
                        <a:t>30,00%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a:solidFill>
                            <a:schemeClr val="tx1"/>
                          </a:solidFill>
                          <a:latin typeface="+mn-lt"/>
                        </a:rPr>
                        <a:t>2,25%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mn-lt"/>
                        </a:rPr>
                        <a:t>7,50%</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1" i="0" u="none" strike="noStrike" dirty="0">
                          <a:solidFill>
                            <a:srgbClr val="006699"/>
                          </a:solidFill>
                          <a:latin typeface="+mn-lt"/>
                        </a:rPr>
                        <a:t> € </a:t>
                      </a:r>
                      <a:r>
                        <a:rPr lang="it-IT" sz="1800" b="1" i="0" u="none" strike="noStrike" dirty="0" smtClean="0">
                          <a:solidFill>
                            <a:srgbClr val="006699"/>
                          </a:solidFill>
                          <a:latin typeface="+mn-lt"/>
                        </a:rPr>
                        <a:t>75 </a:t>
                      </a:r>
                      <a:endParaRPr lang="it-IT" sz="1800" b="1" i="0" u="none" strike="noStrike" dirty="0">
                        <a:solidFill>
                          <a:srgbClr val="006699"/>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52827">
                <a:tc>
                  <a:txBody>
                    <a:bodyPr/>
                    <a:lstStyle/>
                    <a:p>
                      <a:pPr algn="l" fontAlgn="b"/>
                      <a:r>
                        <a:rPr lang="it-IT" sz="1800" b="1" i="1" u="none" strike="noStrike" dirty="0">
                          <a:solidFill>
                            <a:schemeClr val="tx1"/>
                          </a:solidFill>
                          <a:latin typeface="+mn-lt"/>
                        </a:rPr>
                        <a:t>Anno 2021</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dirty="0">
                          <a:solidFill>
                            <a:schemeClr val="tx1"/>
                          </a:solidFill>
                          <a:latin typeface="+mn-lt"/>
                        </a:rPr>
                        <a:t>31,00%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a:solidFill>
                            <a:schemeClr val="tx1"/>
                          </a:solidFill>
                          <a:latin typeface="+mn-lt"/>
                        </a:rPr>
                        <a:t>2,25%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mn-lt"/>
                        </a:rPr>
                        <a:t>7,26%</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1" i="0" u="none" strike="noStrike" dirty="0">
                          <a:solidFill>
                            <a:srgbClr val="006699"/>
                          </a:solidFill>
                          <a:latin typeface="+mn-lt"/>
                        </a:rPr>
                        <a:t> </a:t>
                      </a:r>
                      <a:r>
                        <a:rPr lang="it-IT" sz="1800" b="1" i="0" u="none" strike="noStrike" dirty="0" smtClean="0">
                          <a:solidFill>
                            <a:srgbClr val="006699"/>
                          </a:solidFill>
                          <a:latin typeface="+mn-lt"/>
                        </a:rPr>
                        <a:t>€ 73 </a:t>
                      </a:r>
                      <a:endParaRPr lang="it-IT" sz="1800" b="1" i="0" u="none" strike="noStrike" dirty="0">
                        <a:solidFill>
                          <a:srgbClr val="006699"/>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52827">
                <a:tc>
                  <a:txBody>
                    <a:bodyPr/>
                    <a:lstStyle/>
                    <a:p>
                      <a:pPr algn="l" fontAlgn="b"/>
                      <a:r>
                        <a:rPr lang="it-IT" sz="1800" b="1" i="1" u="none" strike="noStrike" dirty="0">
                          <a:solidFill>
                            <a:schemeClr val="tx1"/>
                          </a:solidFill>
                          <a:latin typeface="+mn-lt"/>
                        </a:rPr>
                        <a:t>Anno 2022</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dirty="0">
                          <a:solidFill>
                            <a:schemeClr val="tx1"/>
                          </a:solidFill>
                          <a:latin typeface="+mn-lt"/>
                        </a:rPr>
                        <a:t>32,00%</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a:solidFill>
                            <a:schemeClr val="tx1"/>
                          </a:solidFill>
                          <a:latin typeface="+mn-lt"/>
                        </a:rPr>
                        <a:t>2,25%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mn-lt"/>
                        </a:rPr>
                        <a:t>7,03%</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1" i="0" u="none" strike="noStrike" dirty="0">
                          <a:solidFill>
                            <a:srgbClr val="006699"/>
                          </a:solidFill>
                          <a:latin typeface="+mn-lt"/>
                        </a:rPr>
                        <a:t> </a:t>
                      </a:r>
                      <a:r>
                        <a:rPr lang="it-IT" sz="1800" b="1" i="0" u="none" strike="noStrike" dirty="0" smtClean="0">
                          <a:solidFill>
                            <a:srgbClr val="006699"/>
                          </a:solidFill>
                          <a:latin typeface="+mn-lt"/>
                        </a:rPr>
                        <a:t>€ 70 </a:t>
                      </a:r>
                      <a:endParaRPr lang="it-IT" sz="1800" b="1" i="0" u="none" strike="noStrike" dirty="0">
                        <a:solidFill>
                          <a:srgbClr val="006699"/>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352827">
                <a:tc>
                  <a:txBody>
                    <a:bodyPr/>
                    <a:lstStyle/>
                    <a:p>
                      <a:pPr algn="l" fontAlgn="b"/>
                      <a:r>
                        <a:rPr lang="it-IT" sz="1800" b="1" i="1" u="none" strike="noStrike" dirty="0">
                          <a:solidFill>
                            <a:schemeClr val="tx1"/>
                          </a:solidFill>
                          <a:latin typeface="+mn-lt"/>
                        </a:rPr>
                        <a:t>Dal 2023 in poi</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dirty="0">
                          <a:solidFill>
                            <a:schemeClr val="tx1"/>
                          </a:solidFill>
                          <a:latin typeface="+mn-lt"/>
                        </a:rPr>
                        <a:t>32,65%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0" i="0" u="none" strike="noStrike">
                          <a:solidFill>
                            <a:schemeClr val="tx1"/>
                          </a:solidFill>
                          <a:latin typeface="+mn-lt"/>
                        </a:rPr>
                        <a:t>2,25%</a:t>
                      </a: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mn-lt"/>
                        </a:rPr>
                        <a:t>6,89%</a:t>
                      </a:r>
                    </a:p>
                  </a:txBody>
                  <a:tcPr marL="9108" marR="8196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it-IT" sz="1800" b="1" i="0" u="none" strike="noStrike" dirty="0">
                          <a:solidFill>
                            <a:srgbClr val="006699"/>
                          </a:solidFill>
                          <a:latin typeface="+mn-lt"/>
                        </a:rPr>
                        <a:t> </a:t>
                      </a:r>
                      <a:r>
                        <a:rPr lang="it-IT" sz="1800" b="1" i="0" u="none" strike="noStrike" dirty="0" smtClean="0">
                          <a:solidFill>
                            <a:srgbClr val="006699"/>
                          </a:solidFill>
                          <a:latin typeface="+mn-lt"/>
                        </a:rPr>
                        <a:t>€ 69 </a:t>
                      </a:r>
                      <a:endParaRPr lang="it-IT" sz="1800" b="1" i="0" u="none" strike="noStrike" dirty="0">
                        <a:solidFill>
                          <a:srgbClr val="006699"/>
                        </a:solidFill>
                        <a:latin typeface="+mn-lt"/>
                      </a:endParaRPr>
                    </a:p>
                  </a:txBody>
                  <a:tcPr marL="9108" marR="9108" marT="9108"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Titolo 1"/>
          <p:cNvSpPr txBox="1">
            <a:spLocks/>
          </p:cNvSpPr>
          <p:nvPr/>
        </p:nvSpPr>
        <p:spPr bwMode="auto">
          <a:xfrm>
            <a:off x="467544" y="116632"/>
            <a:ext cx="8070850" cy="558800"/>
          </a:xfrm>
          <a:prstGeom prst="rect">
            <a:avLst/>
          </a:prstGeom>
          <a:noFill/>
          <a:ln w="9525">
            <a:noFill/>
            <a:miter lim="800000"/>
            <a:headEnd/>
            <a:tailEnd/>
          </a:ln>
          <a:effectLst/>
        </p:spPr>
        <p:txBody>
          <a:bodyPr anchor="ctr"/>
          <a:lstStyle/>
          <a:p>
            <a:pPr algn="ctr">
              <a:defRPr/>
            </a:pPr>
            <a:r>
              <a:rPr lang="it-IT" sz="4000" kern="0" dirty="0">
                <a:solidFill>
                  <a:srgbClr val="00A6DE"/>
                </a:solidFill>
                <a:latin typeface="+mj-lt"/>
                <a:ea typeface="+mj-ea"/>
                <a:cs typeface="+mj-cs"/>
              </a:rPr>
              <a:t>RIFORMA ENPAM</a:t>
            </a:r>
          </a:p>
        </p:txBody>
      </p:sp>
      <p:sp>
        <p:nvSpPr>
          <p:cNvPr id="8" name="CasellaDiTesto 7"/>
          <p:cNvSpPr txBox="1"/>
          <p:nvPr/>
        </p:nvSpPr>
        <p:spPr>
          <a:xfrm>
            <a:off x="323528" y="855663"/>
            <a:ext cx="8280400" cy="6002337"/>
          </a:xfrm>
          <a:prstGeom prst="rect">
            <a:avLst/>
          </a:prstGeom>
          <a:noFill/>
        </p:spPr>
        <p:txBody>
          <a:bodyPr>
            <a:spAutoFit/>
          </a:bodyPr>
          <a:lstStyle/>
          <a:p>
            <a:pPr algn="ctr">
              <a:lnSpc>
                <a:spcPts val="1800"/>
              </a:lnSpc>
              <a:defRPr/>
            </a:pPr>
            <a:r>
              <a:rPr lang="it-IT" sz="2000" dirty="0">
                <a:latin typeface="Arial" pitchFamily="34" charset="0"/>
              </a:rPr>
              <a:t> </a:t>
            </a:r>
            <a:r>
              <a:rPr lang="it-IT" sz="3200" b="1" u="sng" dirty="0"/>
              <a:t>Fondo degli Specialisti Esterni </a:t>
            </a:r>
          </a:p>
          <a:p>
            <a:pPr algn="ctr">
              <a:lnSpc>
                <a:spcPts val="1800"/>
              </a:lnSpc>
              <a:defRPr/>
            </a:pPr>
            <a:endParaRPr lang="it-IT" sz="2800" b="1" u="sng" dirty="0"/>
          </a:p>
          <a:p>
            <a:pPr marL="265113" indent="-265113" algn="just">
              <a:lnSpc>
                <a:spcPct val="150000"/>
              </a:lnSpc>
              <a:buFont typeface="Arial" pitchFamily="34" charset="0"/>
              <a:buChar char="•"/>
              <a:defRPr/>
            </a:pPr>
            <a:r>
              <a:rPr lang="it-IT" sz="1600" b="1" dirty="0">
                <a:solidFill>
                  <a:srgbClr val="00B0F0"/>
                </a:solidFill>
              </a:rPr>
              <a:t>innalzamento graduale dell’età di vecchiaia da 65 a 68 anni di età dal 2013 al 2018</a:t>
            </a:r>
          </a:p>
          <a:p>
            <a:pPr marL="265113" indent="-265113" algn="just">
              <a:lnSpc>
                <a:spcPct val="150000"/>
              </a:lnSpc>
              <a:buFont typeface="Arial" pitchFamily="34" charset="0"/>
              <a:buChar char="•"/>
              <a:defRPr/>
            </a:pPr>
            <a:r>
              <a:rPr lang="it-IT" sz="1600" b="1" dirty="0">
                <a:solidFill>
                  <a:srgbClr val="00B0F0"/>
                </a:solidFill>
              </a:rPr>
              <a:t>differimento della pensione anticipata a 59 anni e 6 mesi dall’1.1.2013, con progressione fino a 62 anni dal 2018 in poi, in presenza di una anzianità contributiva di 35 anni congiunta a 30 anni di laurea (con abolizione delle finestre di uscita)</a:t>
            </a:r>
          </a:p>
          <a:p>
            <a:pPr marL="265113" indent="-265113" algn="just">
              <a:lnSpc>
                <a:spcPct val="150000"/>
              </a:lnSpc>
              <a:buFont typeface="Arial" pitchFamily="34" charset="0"/>
              <a:buChar char="•"/>
              <a:defRPr/>
            </a:pPr>
            <a:r>
              <a:rPr lang="it-IT" sz="1600" b="1" dirty="0">
                <a:solidFill>
                  <a:srgbClr val="00B0F0"/>
                </a:solidFill>
              </a:rPr>
              <a:t>in alternativa, pensione anticipata al raggiungimento dei 42 anni di anzianità contributiva (con abolizione delle finestre di uscita) in presenza del requisito dei 30 anni di laurea</a:t>
            </a:r>
          </a:p>
          <a:p>
            <a:pPr marL="265113" indent="-265113" algn="just">
              <a:lnSpc>
                <a:spcPct val="150000"/>
              </a:lnSpc>
              <a:buFont typeface="Arial" pitchFamily="34" charset="0"/>
              <a:buChar char="•"/>
              <a:defRPr/>
            </a:pPr>
            <a:r>
              <a:rPr lang="it-IT" b="1" dirty="0"/>
              <a:t>introduzione del metodo contributivo pro-rata a decorrere dall’1.1.2013</a:t>
            </a:r>
          </a:p>
          <a:p>
            <a:pPr marL="265113" indent="-265113" algn="just">
              <a:lnSpc>
                <a:spcPct val="150000"/>
              </a:lnSpc>
              <a:buFont typeface="Arial" pitchFamily="34" charset="0"/>
              <a:buChar char="•"/>
              <a:defRPr/>
            </a:pPr>
            <a:r>
              <a:rPr lang="it-IT" sz="1600" dirty="0">
                <a:solidFill>
                  <a:srgbClr val="00B0F0"/>
                </a:solidFill>
              </a:rPr>
              <a:t>applicazione dall’1.1.2013 di coefficienti di adeguamento all’aspettativa di vita per anticipo della prestazione rispetto al requisito di vecchiaia vigente nell’anno, sulla prima quota di pensione</a:t>
            </a:r>
          </a:p>
          <a:p>
            <a:pPr marL="265113" indent="-265113" algn="just">
              <a:lnSpc>
                <a:spcPct val="150000"/>
              </a:lnSpc>
              <a:buFont typeface="Arial" pitchFamily="34" charset="0"/>
              <a:buChar char="•"/>
              <a:defRPr/>
            </a:pPr>
            <a:r>
              <a:rPr lang="it-IT" sz="1600" dirty="0">
                <a:solidFill>
                  <a:srgbClr val="00B0F0"/>
                </a:solidFill>
              </a:rPr>
              <a:t>maggiorazione del 20%, dall’1.1.2013, dell’aliquota di rendimento per l’attività svolta oltre l’età di vecchiaia, sulla prima quota di pensione</a:t>
            </a:r>
          </a:p>
          <a:p>
            <a:pPr marL="265113" indent="-265113" algn="just">
              <a:lnSpc>
                <a:spcPct val="150000"/>
              </a:lnSpc>
              <a:buFont typeface="Arial" pitchFamily="34" charset="0"/>
              <a:buChar char="•"/>
              <a:defRPr/>
            </a:pPr>
            <a:r>
              <a:rPr lang="it-IT" b="1" dirty="0"/>
              <a:t>per gli iscritti operanti presso Società di capitale accreditate, la prestazione viene integralmente calcolata con il metodo contributivo</a:t>
            </a:r>
            <a:endParaRPr lang="it-IT" sz="16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Titolo 1"/>
          <p:cNvSpPr txBox="1">
            <a:spLocks/>
          </p:cNvSpPr>
          <p:nvPr/>
        </p:nvSpPr>
        <p:spPr>
          <a:xfrm>
            <a:off x="250825" y="274638"/>
            <a:ext cx="8353425"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000" b="0" i="0" u="none" strike="noStrike" kern="1200" cap="none" spc="0" normalizeH="0" baseline="0" noProof="0" dirty="0" smtClean="0">
                <a:ln>
                  <a:noFill/>
                </a:ln>
                <a:solidFill>
                  <a:schemeClr val="tx1"/>
                </a:solidFill>
                <a:effectLst/>
                <a:uLnTx/>
                <a:uFillTx/>
                <a:ea typeface="+mj-ea"/>
                <a:cs typeface="+mj-cs"/>
              </a:rPr>
              <a:t>Ipotesi di pensionamento a 65 anni</a:t>
            </a:r>
          </a:p>
        </p:txBody>
      </p:sp>
      <p:graphicFrame>
        <p:nvGraphicFramePr>
          <p:cNvPr id="8" name="Grafico 7"/>
          <p:cNvGraphicFramePr/>
          <p:nvPr/>
        </p:nvGraphicFramePr>
        <p:xfrm>
          <a:off x="857224" y="1357298"/>
          <a:ext cx="7500990" cy="46577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Titolo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tx1"/>
                </a:solidFill>
                <a:effectLst/>
                <a:uLnTx/>
                <a:uFillTx/>
                <a:ea typeface="+mj-ea"/>
                <a:cs typeface="+mj-cs"/>
              </a:rPr>
              <a:t>Ipotesi di pensionamento a 68 anni</a:t>
            </a:r>
          </a:p>
        </p:txBody>
      </p:sp>
      <p:graphicFrame>
        <p:nvGraphicFramePr>
          <p:cNvPr id="8" name="Grafico 7"/>
          <p:cNvGraphicFramePr/>
          <p:nvPr/>
        </p:nvGraphicFramePr>
        <p:xfrm>
          <a:off x="500034" y="1428736"/>
          <a:ext cx="7339046" cy="44434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65113" y="1274440"/>
            <a:ext cx="8610600" cy="4818856"/>
          </a:xfrm>
          <a:prstGeom prst="rect">
            <a:avLst/>
          </a:prstGeom>
          <a:noFill/>
          <a:ln w="9525">
            <a:noFill/>
            <a:miter lim="800000"/>
            <a:headEnd/>
            <a:tailEnd/>
          </a:ln>
          <a:effectLst/>
        </p:spPr>
        <p:txBody>
          <a:bodyPr/>
          <a:lstStyle/>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22783"/>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
        <p:nvSpPr>
          <p:cNvPr id="5" name="CasellaDiTesto 5"/>
          <p:cNvSpPr txBox="1">
            <a:spLocks noChangeArrowheads="1"/>
          </p:cNvSpPr>
          <p:nvPr/>
        </p:nvSpPr>
        <p:spPr bwMode="auto">
          <a:xfrm>
            <a:off x="0" y="476250"/>
            <a:ext cx="8307388" cy="461963"/>
          </a:xfrm>
          <a:prstGeom prst="rect">
            <a:avLst/>
          </a:prstGeom>
          <a:noFill/>
          <a:ln w="9525">
            <a:noFill/>
            <a:miter lim="800000"/>
            <a:headEnd/>
            <a:tailEnd/>
          </a:ln>
        </p:spPr>
        <p:txBody>
          <a:bodyPr>
            <a:spAutoFit/>
          </a:bodyPr>
          <a:lstStyle/>
          <a:p>
            <a:pPr algn="ctr"/>
            <a:r>
              <a:rPr lang="it-IT" sz="2400" b="1" dirty="0">
                <a:ea typeface="Batang" pitchFamily="18" charset="-127"/>
              </a:rPr>
              <a:t>Casi tipo - Riforma Fondo di Previdenza Generale  Quota B</a:t>
            </a:r>
          </a:p>
        </p:txBody>
      </p:sp>
      <p:graphicFrame>
        <p:nvGraphicFramePr>
          <p:cNvPr id="8" name="Grafico 7"/>
          <p:cNvGraphicFramePr/>
          <p:nvPr/>
        </p:nvGraphicFramePr>
        <p:xfrm>
          <a:off x="0" y="1052736"/>
          <a:ext cx="8216611" cy="51244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Rectangle 2"/>
          <p:cNvSpPr txBox="1">
            <a:spLocks noChangeArrowheads="1"/>
          </p:cNvSpPr>
          <p:nvPr/>
        </p:nvSpPr>
        <p:spPr bwMode="auto">
          <a:xfrm>
            <a:off x="323528" y="332656"/>
            <a:ext cx="8640960" cy="1872208"/>
          </a:xfrm>
          <a:prstGeom prst="rect">
            <a:avLst/>
          </a:prstGeom>
          <a:noFill/>
          <a:ln w="9525">
            <a:noFill/>
            <a:miter lim="800000"/>
            <a:headEnd/>
            <a:tailEnd/>
          </a:ln>
          <a:effectLst/>
        </p:spPr>
        <p:txBody>
          <a:bodyPr anchor="ctr"/>
          <a:lstStyle/>
          <a:p>
            <a:pPr algn="ctr" defTabSz="914400"/>
            <a:endParaRPr lang="it-IT" sz="5000" b="1" dirty="0" smtClean="0">
              <a:solidFill>
                <a:srgbClr val="FF6600"/>
              </a:solidFill>
              <a:effectLst>
                <a:outerShdw blurRad="38100" dist="38100" dir="2700000" algn="tl">
                  <a:srgbClr val="C0C0C0"/>
                </a:outerShdw>
              </a:effectLst>
              <a:latin typeface="Calibri" pitchFamily="34" charset="0"/>
            </a:endParaRPr>
          </a:p>
          <a:p>
            <a:pPr algn="ctr">
              <a:spcAft>
                <a:spcPts val="1800"/>
              </a:spcAft>
            </a:pPr>
            <a:endParaRPr lang="it-IT" sz="4000" b="1" kern="0" dirty="0" smtClean="0">
              <a:solidFill>
                <a:srgbClr val="00A6DE"/>
              </a:solidFill>
            </a:endParaRPr>
          </a:p>
          <a:p>
            <a:pPr algn="ctr">
              <a:spcAft>
                <a:spcPts val="1800"/>
              </a:spcAft>
            </a:pPr>
            <a:r>
              <a:rPr lang="it-IT" sz="4000" kern="0" dirty="0" smtClean="0">
                <a:solidFill>
                  <a:srgbClr val="00A6DE"/>
                </a:solidFill>
              </a:rPr>
              <a:t>Gli obiettivi di legislatura 2010-2015</a:t>
            </a:r>
          </a:p>
          <a:p>
            <a:pPr algn="ctr">
              <a:defRPr/>
            </a:pPr>
            <a:endParaRPr lang="it-IT" sz="4000" b="1" kern="0" dirty="0" smtClean="0">
              <a:solidFill>
                <a:srgbClr val="00A6DE"/>
              </a:solidFill>
            </a:endParaRPr>
          </a:p>
          <a:p>
            <a:pPr algn="ctr" defTabSz="914400"/>
            <a:endParaRPr lang="it-IT" sz="5000" b="1" dirty="0">
              <a:solidFill>
                <a:srgbClr val="FF6600"/>
              </a:solidFill>
              <a:effectLst>
                <a:outerShdw blurRad="38100" dist="38100" dir="2700000" algn="tl">
                  <a:srgbClr val="C0C0C0"/>
                </a:outerShdw>
              </a:effectLst>
              <a:latin typeface="Calibri" pitchFamily="34" charset="0"/>
            </a:endParaRPr>
          </a:p>
        </p:txBody>
      </p:sp>
      <p:sp>
        <p:nvSpPr>
          <p:cNvPr id="8" name="Rectangle 3"/>
          <p:cNvSpPr txBox="1">
            <a:spLocks noChangeArrowheads="1"/>
          </p:cNvSpPr>
          <p:nvPr/>
        </p:nvSpPr>
        <p:spPr bwMode="auto">
          <a:xfrm>
            <a:off x="467544" y="2276872"/>
            <a:ext cx="8136904" cy="1656184"/>
          </a:xfrm>
          <a:prstGeom prst="rect">
            <a:avLst/>
          </a:prstGeom>
          <a:noFill/>
          <a:ln w="9525">
            <a:noFill/>
            <a:miter lim="800000"/>
            <a:headEnd/>
            <a:tailEnd/>
          </a:ln>
          <a:effectLst/>
        </p:spPr>
        <p:txBody>
          <a:bodyPr/>
          <a:lstStyle/>
          <a:p>
            <a:pPr marL="342900" indent="-342900" algn="ctr">
              <a:lnSpc>
                <a:spcPts val="2400"/>
              </a:lnSpc>
              <a:spcAft>
                <a:spcPts val="600"/>
              </a:spcAft>
            </a:pPr>
            <a:r>
              <a:rPr lang="it-IT" sz="4000" b="1" dirty="0" smtClean="0"/>
              <a:t>Riforma della Patrimonio</a:t>
            </a:r>
            <a:endParaRPr lang="it-IT" sz="4000" b="1" kern="0" dirty="0" smtClean="0">
              <a:solidFill>
                <a:srgbClr val="00A6DE"/>
              </a:solidFill>
            </a:endParaRPr>
          </a:p>
          <a:p>
            <a:pPr marL="342900" indent="-342900">
              <a:lnSpc>
                <a:spcPts val="2400"/>
              </a:lnSpc>
              <a:spcAft>
                <a:spcPts val="600"/>
              </a:spcAft>
            </a:pPr>
            <a:endParaRPr lang="it-IT" dirty="0" smtClean="0">
              <a:latin typeface="Calibri" pitchFamily="34" charset="0"/>
            </a:endParaRPr>
          </a:p>
          <a:p>
            <a:pPr marL="85725" algn="ctr">
              <a:lnSpc>
                <a:spcPts val="3000"/>
              </a:lnSpc>
              <a:spcAft>
                <a:spcPts val="600"/>
              </a:spcAft>
            </a:pPr>
            <a:r>
              <a:rPr lang="it-IT" sz="2400" dirty="0" smtClean="0">
                <a:latin typeface="Calibri" pitchFamily="34" charset="0"/>
              </a:rPr>
              <a:t>in </a:t>
            </a:r>
            <a:r>
              <a:rPr lang="it-IT" sz="2400" dirty="0">
                <a:latin typeface="Calibri" pitchFamily="34" charset="0"/>
              </a:rPr>
              <a:t>una logica previdenziale di </a:t>
            </a:r>
            <a:r>
              <a:rPr lang="it-IT" sz="2400" dirty="0" smtClean="0">
                <a:latin typeface="Calibri" pitchFamily="34" charset="0"/>
              </a:rPr>
              <a:t>maggiore </a:t>
            </a:r>
            <a:r>
              <a:rPr lang="it-IT" sz="2400" b="1" dirty="0" smtClean="0">
                <a:latin typeface="Calibri" pitchFamily="34" charset="0"/>
              </a:rPr>
              <a:t>semplicità</a:t>
            </a:r>
            <a:r>
              <a:rPr lang="it-IT" sz="2400" dirty="0" smtClean="0">
                <a:latin typeface="Calibri" pitchFamily="34" charset="0"/>
              </a:rPr>
              <a:t>, </a:t>
            </a:r>
          </a:p>
          <a:p>
            <a:pPr marL="85725" algn="ctr">
              <a:lnSpc>
                <a:spcPts val="3000"/>
              </a:lnSpc>
              <a:spcAft>
                <a:spcPts val="600"/>
              </a:spcAft>
            </a:pPr>
            <a:r>
              <a:rPr lang="it-IT" sz="2400" b="1" dirty="0" smtClean="0">
                <a:latin typeface="Calibri" pitchFamily="34" charset="0"/>
              </a:rPr>
              <a:t>trasparenza</a:t>
            </a:r>
            <a:r>
              <a:rPr lang="it-IT" sz="2400" dirty="0" smtClean="0">
                <a:latin typeface="Calibri" pitchFamily="34" charset="0"/>
              </a:rPr>
              <a:t> e </a:t>
            </a:r>
            <a:r>
              <a:rPr lang="it-IT" sz="2400" b="1" dirty="0">
                <a:latin typeface="Calibri" pitchFamily="34" charset="0"/>
              </a:rPr>
              <a:t>protezione</a:t>
            </a:r>
            <a:r>
              <a:rPr lang="it-IT" sz="2400" dirty="0">
                <a:latin typeface="Calibri" pitchFamily="34" charset="0"/>
              </a:rPr>
              <a:t> </a:t>
            </a:r>
            <a:r>
              <a:rPr lang="it-IT" sz="2400" dirty="0" smtClean="0">
                <a:latin typeface="Calibri" pitchFamily="34" charset="0"/>
              </a:rPr>
              <a:t>dell’investimento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Rectangle 2"/>
          <p:cNvSpPr txBox="1">
            <a:spLocks noChangeArrowheads="1"/>
          </p:cNvSpPr>
          <p:nvPr/>
        </p:nvSpPr>
        <p:spPr bwMode="auto">
          <a:xfrm>
            <a:off x="0" y="260648"/>
            <a:ext cx="9144000" cy="989930"/>
          </a:xfrm>
          <a:prstGeom prst="rect">
            <a:avLst/>
          </a:prstGeom>
          <a:noFill/>
          <a:ln w="9525">
            <a:noFill/>
            <a:miter lim="800000"/>
            <a:headEnd/>
            <a:tailEnd/>
          </a:ln>
          <a:effectLst/>
        </p:spPr>
        <p:txBody>
          <a:bodyPr anchor="ctr"/>
          <a:lstStyle/>
          <a:p>
            <a:pPr algn="ctr">
              <a:defRPr/>
            </a:pPr>
            <a:r>
              <a:rPr lang="it-IT" sz="4000" kern="0" dirty="0" smtClean="0">
                <a:solidFill>
                  <a:srgbClr val="00A6DE"/>
                </a:solidFill>
              </a:rPr>
              <a:t>Patrimonio:</a:t>
            </a:r>
          </a:p>
          <a:p>
            <a:pPr algn="ctr">
              <a:defRPr/>
            </a:pPr>
            <a:r>
              <a:rPr lang="it-IT" sz="4000" kern="0" dirty="0" smtClean="0">
                <a:solidFill>
                  <a:srgbClr val="00A6DE"/>
                </a:solidFill>
              </a:rPr>
              <a:t>Le scelte della legislatura 2010/15</a:t>
            </a:r>
            <a:endParaRPr lang="it-IT" sz="4000" kern="0" dirty="0">
              <a:solidFill>
                <a:srgbClr val="00A6DE"/>
              </a:solidFill>
            </a:endParaRPr>
          </a:p>
        </p:txBody>
      </p:sp>
      <p:sp>
        <p:nvSpPr>
          <p:cNvPr id="8" name="Rectangle 3"/>
          <p:cNvSpPr txBox="1">
            <a:spLocks noChangeArrowheads="1"/>
          </p:cNvSpPr>
          <p:nvPr/>
        </p:nvSpPr>
        <p:spPr bwMode="auto">
          <a:xfrm>
            <a:off x="539552" y="1916832"/>
            <a:ext cx="8132762" cy="4536504"/>
          </a:xfrm>
          <a:prstGeom prst="rect">
            <a:avLst/>
          </a:prstGeom>
          <a:noFill/>
          <a:ln w="9525">
            <a:noFill/>
            <a:miter lim="800000"/>
            <a:headEnd/>
            <a:tailEnd/>
          </a:ln>
          <a:effectLst/>
        </p:spPr>
        <p:txBody>
          <a:bodyPr/>
          <a:lstStyle/>
          <a:p>
            <a:pPr marL="360000" indent="-360000">
              <a:lnSpc>
                <a:spcPts val="2400"/>
              </a:lnSpc>
              <a:spcAft>
                <a:spcPts val="600"/>
              </a:spcAft>
              <a:buSzPct val="120000"/>
              <a:buFont typeface="Arial" pitchFamily="34" charset="0"/>
              <a:buChar char="•"/>
            </a:pPr>
            <a:r>
              <a:rPr lang="it-IT" sz="2400" dirty="0">
                <a:latin typeface="Calibri" pitchFamily="34" charset="0"/>
              </a:rPr>
              <a:t>perseguire un </a:t>
            </a:r>
            <a:r>
              <a:rPr lang="it-IT" sz="2400" b="1" dirty="0">
                <a:latin typeface="Calibri" pitchFamily="34" charset="0"/>
              </a:rPr>
              <a:t>nuovo modello di </a:t>
            </a:r>
            <a:r>
              <a:rPr lang="it-IT" sz="2400" b="1" dirty="0" err="1" smtClean="0">
                <a:latin typeface="Calibri" pitchFamily="34" charset="0"/>
              </a:rPr>
              <a:t>governance</a:t>
            </a:r>
            <a:r>
              <a:rPr lang="it-IT" sz="2400" b="1" dirty="0" smtClean="0">
                <a:latin typeface="Calibri" pitchFamily="34" charset="0"/>
              </a:rPr>
              <a:t> </a:t>
            </a:r>
            <a:r>
              <a:rPr lang="it-IT" sz="2400" dirty="0" smtClean="0">
                <a:latin typeface="Calibri" pitchFamily="34" charset="0"/>
              </a:rPr>
              <a:t>dell’investimento patrimoniale;</a:t>
            </a:r>
            <a:endParaRPr lang="it-IT" sz="2400" dirty="0">
              <a:latin typeface="Calibri" pitchFamily="34" charset="0"/>
            </a:endParaRPr>
          </a:p>
          <a:p>
            <a:pPr marL="360000" indent="-360000">
              <a:lnSpc>
                <a:spcPts val="2400"/>
              </a:lnSpc>
              <a:spcAft>
                <a:spcPts val="600"/>
              </a:spcAft>
              <a:buSzPct val="120000"/>
              <a:buFont typeface="Arial" pitchFamily="34" charset="0"/>
              <a:buChar char="•"/>
            </a:pPr>
            <a:r>
              <a:rPr lang="it-IT" sz="2400" b="1" dirty="0">
                <a:latin typeface="Calibri" pitchFamily="34" charset="0"/>
              </a:rPr>
              <a:t>non</a:t>
            </a:r>
            <a:r>
              <a:rPr lang="it-IT" sz="2400" dirty="0">
                <a:latin typeface="Calibri" pitchFamily="34" charset="0"/>
              </a:rPr>
              <a:t> nominare i </a:t>
            </a:r>
            <a:r>
              <a:rPr lang="it-IT" sz="2400" b="1" dirty="0">
                <a:latin typeface="Calibri" pitchFamily="34" charset="0"/>
              </a:rPr>
              <a:t>consiglieri esperti </a:t>
            </a:r>
            <a:r>
              <a:rPr lang="it-IT" sz="2400" dirty="0">
                <a:latin typeface="Calibri" pitchFamily="34" charset="0"/>
              </a:rPr>
              <a:t>non </a:t>
            </a:r>
            <a:r>
              <a:rPr lang="it-IT" sz="2400" dirty="0" smtClean="0">
                <a:latin typeface="Calibri" pitchFamily="34" charset="0"/>
              </a:rPr>
              <a:t>medici; </a:t>
            </a:r>
            <a:endParaRPr lang="it-IT" sz="2400" dirty="0">
              <a:latin typeface="Calibri" pitchFamily="34" charset="0"/>
            </a:endParaRPr>
          </a:p>
          <a:p>
            <a:pPr marL="360000" indent="-360000">
              <a:lnSpc>
                <a:spcPts val="2400"/>
              </a:lnSpc>
              <a:spcAft>
                <a:spcPts val="600"/>
              </a:spcAft>
              <a:buSzPct val="120000"/>
              <a:buFont typeface="Arial" pitchFamily="34" charset="0"/>
              <a:buChar char="•"/>
            </a:pPr>
            <a:r>
              <a:rPr lang="it-IT" sz="2400" dirty="0">
                <a:latin typeface="Calibri" pitchFamily="34" charset="0"/>
              </a:rPr>
              <a:t>potenziare </a:t>
            </a:r>
            <a:r>
              <a:rPr lang="it-IT" sz="2400" dirty="0" smtClean="0">
                <a:latin typeface="Calibri" pitchFamily="34" charset="0"/>
              </a:rPr>
              <a:t>e qualificare la </a:t>
            </a:r>
            <a:r>
              <a:rPr lang="it-IT" sz="2400" b="1" dirty="0" err="1" smtClean="0">
                <a:latin typeface="Calibri" pitchFamily="34" charset="0"/>
              </a:rPr>
              <a:t>governance</a:t>
            </a:r>
            <a:r>
              <a:rPr lang="it-IT" sz="2400" dirty="0" smtClean="0">
                <a:latin typeface="Calibri" pitchFamily="34" charset="0"/>
              </a:rPr>
              <a:t> rappresentativa </a:t>
            </a:r>
            <a:r>
              <a:rPr lang="it-IT" sz="2400" dirty="0">
                <a:latin typeface="Calibri" pitchFamily="34" charset="0"/>
              </a:rPr>
              <a:t>del </a:t>
            </a:r>
            <a:r>
              <a:rPr lang="it-IT" sz="2400" b="1" dirty="0" err="1" smtClean="0">
                <a:latin typeface="Calibri" pitchFamily="34" charset="0"/>
              </a:rPr>
              <a:t>cda</a:t>
            </a:r>
            <a:r>
              <a:rPr lang="it-IT" sz="2400" dirty="0" smtClean="0">
                <a:latin typeface="Calibri" pitchFamily="34" charset="0"/>
              </a:rPr>
              <a:t>;</a:t>
            </a:r>
            <a:endParaRPr lang="it-IT" sz="2400" dirty="0">
              <a:latin typeface="Calibri" pitchFamily="34" charset="0"/>
            </a:endParaRPr>
          </a:p>
          <a:p>
            <a:pPr marL="360000" indent="-360000">
              <a:lnSpc>
                <a:spcPts val="2400"/>
              </a:lnSpc>
              <a:spcAft>
                <a:spcPts val="600"/>
              </a:spcAft>
              <a:buSzPct val="120000"/>
              <a:buFont typeface="Arial" pitchFamily="34" charset="0"/>
              <a:buChar char="•"/>
            </a:pPr>
            <a:r>
              <a:rPr lang="it-IT" sz="2400" b="1" dirty="0">
                <a:latin typeface="Calibri" pitchFamily="34" charset="0"/>
              </a:rPr>
              <a:t>non</a:t>
            </a:r>
            <a:r>
              <a:rPr lang="it-IT" sz="2400" dirty="0">
                <a:latin typeface="Calibri" pitchFamily="34" charset="0"/>
              </a:rPr>
              <a:t> nominare le </a:t>
            </a:r>
            <a:r>
              <a:rPr lang="it-IT" sz="2400" b="1" dirty="0">
                <a:latin typeface="Calibri" pitchFamily="34" charset="0"/>
              </a:rPr>
              <a:t>commissioni consiliari </a:t>
            </a:r>
            <a:r>
              <a:rPr lang="it-IT" sz="2400" dirty="0">
                <a:latin typeface="Calibri" pitchFamily="34" charset="0"/>
              </a:rPr>
              <a:t>su patrimonio immobiliare e investimenti finanziari per evitare duplicazioni di </a:t>
            </a:r>
            <a:r>
              <a:rPr lang="it-IT" sz="2400" dirty="0" smtClean="0">
                <a:latin typeface="Calibri" pitchFamily="34" charset="0"/>
              </a:rPr>
              <a:t>ruoli;</a:t>
            </a:r>
            <a:endParaRPr lang="it-IT" sz="2400" dirty="0">
              <a:latin typeface="Calibri" pitchFamily="34" charset="0"/>
            </a:endParaRPr>
          </a:p>
          <a:p>
            <a:pPr marL="360000" indent="-360000">
              <a:lnSpc>
                <a:spcPts val="2400"/>
              </a:lnSpc>
              <a:spcAft>
                <a:spcPts val="600"/>
              </a:spcAft>
              <a:buSzPct val="120000"/>
              <a:buFont typeface="Arial" pitchFamily="34" charset="0"/>
              <a:buChar char="•"/>
            </a:pPr>
            <a:r>
              <a:rPr lang="it-IT" sz="2400" b="1" dirty="0">
                <a:latin typeface="Calibri" pitchFamily="34" charset="0"/>
              </a:rPr>
              <a:t>potenziare</a:t>
            </a:r>
            <a:r>
              <a:rPr lang="it-IT" sz="2400" dirty="0">
                <a:latin typeface="Calibri" pitchFamily="34" charset="0"/>
              </a:rPr>
              <a:t> in modo mirato la </a:t>
            </a:r>
            <a:r>
              <a:rPr lang="it-IT" sz="2400" b="1" dirty="0">
                <a:latin typeface="Calibri" pitchFamily="34" charset="0"/>
              </a:rPr>
              <a:t>struttura finanziaria </a:t>
            </a:r>
            <a:r>
              <a:rPr lang="it-IT" sz="2400" b="1" dirty="0" smtClean="0">
                <a:latin typeface="Calibri" pitchFamily="34" charset="0"/>
              </a:rPr>
              <a:t>e attuariale della Fondazione</a:t>
            </a:r>
            <a:r>
              <a:rPr lang="it-IT" sz="2400" dirty="0" smtClean="0">
                <a:latin typeface="Calibri" pitchFamily="34" charset="0"/>
              </a:rPr>
              <a:t>;</a:t>
            </a:r>
          </a:p>
          <a:p>
            <a:pPr marL="360000" indent="-360000">
              <a:lnSpc>
                <a:spcPts val="2400"/>
              </a:lnSpc>
              <a:spcAft>
                <a:spcPts val="600"/>
              </a:spcAft>
              <a:buSzPct val="120000"/>
              <a:buFont typeface="Arial" pitchFamily="34" charset="0"/>
              <a:buChar char="•"/>
            </a:pPr>
            <a:r>
              <a:rPr lang="it-IT" sz="2400" dirty="0" smtClean="0">
                <a:latin typeface="Calibri" pitchFamily="34" charset="0"/>
              </a:rPr>
              <a:t>insediare un </a:t>
            </a:r>
            <a:r>
              <a:rPr lang="it-IT" sz="2400" b="1" dirty="0" smtClean="0">
                <a:latin typeface="Calibri" pitchFamily="34" charset="0"/>
              </a:rPr>
              <a:t>Comitato per il controllo interno</a:t>
            </a:r>
            <a:r>
              <a:rPr lang="it-IT" dirty="0" smtClean="0">
                <a:latin typeface="Calibri" pitchFamily="34"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51520" y="2348880"/>
            <a:ext cx="8676456" cy="2664296"/>
          </a:xfrm>
          <a:prstGeom prst="rect">
            <a:avLst/>
          </a:prstGeom>
          <a:noFill/>
          <a:ln w="9525">
            <a:noFill/>
            <a:miter lim="800000"/>
            <a:headEnd/>
            <a:tailEnd/>
          </a:ln>
          <a:effectLst/>
        </p:spPr>
        <p:txBody>
          <a:bodyPr/>
          <a:lstStyle/>
          <a:p>
            <a:pPr marL="342900" indent="-342900" defTabSz="914400" eaLnBrk="0" hangingPunct="0">
              <a:spcBef>
                <a:spcPct val="20000"/>
              </a:spcBef>
              <a:buSzPct val="120000"/>
              <a:defRPr/>
            </a:pPr>
            <a:r>
              <a:rPr lang="it-IT" kern="0" dirty="0">
                <a:latin typeface="+mn-lt"/>
                <a:cs typeface="+mn-cs"/>
              </a:rPr>
              <a:t>Un nuovo modello che </a:t>
            </a:r>
            <a:r>
              <a:rPr lang="it-IT" sz="2400" b="1" kern="0" dirty="0">
                <a:latin typeface="+mn-lt"/>
                <a:cs typeface="+mn-cs"/>
              </a:rPr>
              <a:t>riduce la </a:t>
            </a:r>
            <a:r>
              <a:rPr lang="it-IT" sz="2400" b="1" kern="0" dirty="0" smtClean="0">
                <a:latin typeface="+mn-lt"/>
                <a:cs typeface="+mn-cs"/>
              </a:rPr>
              <a:t>discrezionalità</a:t>
            </a:r>
            <a:r>
              <a:rPr lang="it-IT" kern="0" dirty="0" smtClean="0">
                <a:latin typeface="+mn-lt"/>
                <a:cs typeface="+mn-cs"/>
              </a:rPr>
              <a:t>, potenziale </a:t>
            </a:r>
            <a:r>
              <a:rPr lang="it-IT" kern="0" dirty="0">
                <a:latin typeface="+mn-lt"/>
                <a:cs typeface="+mn-cs"/>
              </a:rPr>
              <a:t>causa di errore umano</a:t>
            </a:r>
            <a:r>
              <a:rPr lang="it-IT" kern="0" dirty="0" smtClean="0">
                <a:latin typeface="+mn-lt"/>
                <a:cs typeface="+mn-cs"/>
              </a:rPr>
              <a:t>:</a:t>
            </a:r>
          </a:p>
          <a:p>
            <a:pPr marL="360000" indent="-360000" defTabSz="914400" eaLnBrk="0" hangingPunct="0">
              <a:lnSpc>
                <a:spcPts val="3000"/>
              </a:lnSpc>
              <a:spcBef>
                <a:spcPts val="1200"/>
              </a:spcBef>
              <a:buSzPct val="120000"/>
              <a:buFont typeface="Arial" pitchFamily="34" charset="0"/>
              <a:buChar char="•"/>
              <a:defRPr/>
            </a:pPr>
            <a:r>
              <a:rPr lang="it-IT" b="1" kern="0" dirty="0" smtClean="0">
                <a:latin typeface="+mn-lt"/>
                <a:cs typeface="+mn-cs"/>
              </a:rPr>
              <a:t>previdenza</a:t>
            </a:r>
            <a:r>
              <a:rPr lang="it-IT" kern="0" dirty="0" smtClean="0">
                <a:latin typeface="+mn-lt"/>
                <a:cs typeface="+mn-cs"/>
              </a:rPr>
              <a:t> </a:t>
            </a:r>
            <a:r>
              <a:rPr lang="it-IT" b="1" kern="0" dirty="0" smtClean="0">
                <a:latin typeface="+mn-lt"/>
                <a:cs typeface="+mn-cs"/>
              </a:rPr>
              <a:t>al centro </a:t>
            </a:r>
            <a:r>
              <a:rPr lang="it-IT" kern="0" dirty="0" smtClean="0">
                <a:latin typeface="+mn-lt"/>
                <a:cs typeface="+mn-cs"/>
              </a:rPr>
              <a:t>in logica </a:t>
            </a:r>
            <a:r>
              <a:rPr lang="it-IT" kern="0" dirty="0" err="1" smtClean="0">
                <a:latin typeface="+mn-lt"/>
                <a:cs typeface="+mn-cs"/>
              </a:rPr>
              <a:t>Asset</a:t>
            </a:r>
            <a:r>
              <a:rPr lang="it-IT" kern="0" dirty="0" smtClean="0">
                <a:latin typeface="+mn-lt"/>
                <a:cs typeface="+mn-cs"/>
              </a:rPr>
              <a:t> </a:t>
            </a:r>
            <a:r>
              <a:rPr lang="it-IT" kern="0" dirty="0" err="1" smtClean="0">
                <a:latin typeface="+mn-lt"/>
                <a:cs typeface="+mn-cs"/>
              </a:rPr>
              <a:t>liability</a:t>
            </a:r>
            <a:r>
              <a:rPr lang="it-IT" kern="0" dirty="0" smtClean="0">
                <a:latin typeface="+mn-lt"/>
                <a:cs typeface="+mn-cs"/>
              </a:rPr>
              <a:t> management ;</a:t>
            </a:r>
          </a:p>
          <a:p>
            <a:pPr marL="361950" indent="-361950" defTabSz="914400" eaLnBrk="0" hangingPunct="0">
              <a:spcBef>
                <a:spcPct val="20000"/>
              </a:spcBef>
              <a:buSzPct val="120000"/>
              <a:buFont typeface="Arial" pitchFamily="34" charset="0"/>
              <a:buChar char="•"/>
              <a:defRPr/>
            </a:pPr>
            <a:r>
              <a:rPr lang="it-IT" b="1" kern="0" dirty="0" smtClean="0">
                <a:latin typeface="+mn-lt"/>
                <a:cs typeface="+mn-cs"/>
              </a:rPr>
              <a:t>separando</a:t>
            </a:r>
            <a:r>
              <a:rPr lang="it-IT" kern="0" dirty="0" smtClean="0">
                <a:latin typeface="+mn-lt"/>
                <a:cs typeface="+mn-cs"/>
              </a:rPr>
              <a:t> i decisori dai controllori;</a:t>
            </a:r>
          </a:p>
          <a:p>
            <a:pPr marL="361950" indent="-361950" defTabSz="914400" eaLnBrk="0" hangingPunct="0">
              <a:spcBef>
                <a:spcPct val="20000"/>
              </a:spcBef>
              <a:buSzPct val="120000"/>
              <a:buFont typeface="Arial" pitchFamily="34" charset="0"/>
              <a:buChar char="•"/>
              <a:defRPr/>
            </a:pPr>
            <a:r>
              <a:rPr lang="it-IT" b="1" kern="0" dirty="0" err="1" smtClean="0"/>
              <a:t>p</a:t>
            </a:r>
            <a:r>
              <a:rPr lang="it-IT" b="1" kern="0" dirty="0" err="1" smtClean="0">
                <a:latin typeface="+mn-lt"/>
                <a:cs typeface="+mn-cs"/>
              </a:rPr>
              <a:t>roceduralizzando</a:t>
            </a:r>
            <a:r>
              <a:rPr lang="it-IT" kern="0" dirty="0" smtClean="0">
                <a:latin typeface="+mn-lt"/>
                <a:cs typeface="+mn-cs"/>
              </a:rPr>
              <a:t> i comportamenti; </a:t>
            </a:r>
          </a:p>
          <a:p>
            <a:pPr marL="361950" indent="-361950" defTabSz="914400" eaLnBrk="0" hangingPunct="0">
              <a:spcBef>
                <a:spcPct val="20000"/>
              </a:spcBef>
              <a:buSzPct val="120000"/>
              <a:buFont typeface="Arial" pitchFamily="34" charset="0"/>
              <a:buChar char="•"/>
              <a:defRPr/>
            </a:pPr>
            <a:r>
              <a:rPr lang="it-IT" b="1" kern="0" dirty="0" smtClean="0">
                <a:latin typeface="+mn-lt"/>
                <a:cs typeface="+mn-cs"/>
              </a:rPr>
              <a:t>diversificando</a:t>
            </a:r>
            <a:r>
              <a:rPr lang="it-IT" kern="0" dirty="0" smtClean="0">
                <a:latin typeface="+mn-lt"/>
                <a:cs typeface="+mn-cs"/>
              </a:rPr>
              <a:t> </a:t>
            </a:r>
            <a:r>
              <a:rPr lang="it-IT" kern="0" dirty="0">
                <a:latin typeface="+mn-lt"/>
                <a:cs typeface="+mn-cs"/>
              </a:rPr>
              <a:t>gli investimenti sulla </a:t>
            </a:r>
            <a:r>
              <a:rPr lang="it-IT" kern="0" dirty="0" smtClean="0">
                <a:latin typeface="+mn-lt"/>
                <a:cs typeface="+mn-cs"/>
              </a:rPr>
              <a:t>base delle </a:t>
            </a:r>
            <a:r>
              <a:rPr lang="it-IT" kern="0" dirty="0">
                <a:latin typeface="+mn-lt"/>
                <a:cs typeface="+mn-cs"/>
              </a:rPr>
              <a:t>best </a:t>
            </a:r>
            <a:r>
              <a:rPr lang="it-IT" kern="0" dirty="0" err="1" smtClean="0">
                <a:latin typeface="+mn-lt"/>
                <a:cs typeface="+mn-cs"/>
              </a:rPr>
              <a:t>practice</a:t>
            </a:r>
            <a:r>
              <a:rPr lang="it-IT" kern="0" dirty="0" smtClean="0">
                <a:latin typeface="+mn-lt"/>
                <a:cs typeface="+mn-cs"/>
              </a:rPr>
              <a:t> internazionali</a:t>
            </a:r>
            <a:r>
              <a:rPr lang="it-IT" kern="0" dirty="0">
                <a:latin typeface="+mn-lt"/>
                <a:cs typeface="+mn-cs"/>
              </a:rPr>
              <a:t>.</a:t>
            </a:r>
          </a:p>
          <a:p>
            <a:pPr marL="514350" indent="-514350" defTabSz="914400" eaLnBrk="0" hangingPunct="0">
              <a:spcBef>
                <a:spcPct val="20000"/>
              </a:spcBef>
              <a:buClr>
                <a:schemeClr val="hlink"/>
              </a:buClr>
              <a:buSzPct val="70000"/>
              <a:defRPr/>
            </a:pPr>
            <a:endParaRPr lang="it-IT" sz="3200" kern="0" dirty="0">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287016" y="980728"/>
            <a:ext cx="8856984" cy="968151"/>
          </a:xfrm>
          <a:prstGeom prst="rect">
            <a:avLst/>
          </a:prstGeom>
          <a:noFill/>
          <a:ln w="9525">
            <a:noFill/>
            <a:miter lim="800000"/>
            <a:headEnd/>
            <a:tailEnd/>
          </a:ln>
          <a:effectLst/>
        </p:spPr>
        <p:txBody>
          <a:bodyPr anchor="ctr"/>
          <a:lstStyle/>
          <a:p>
            <a:pPr algn="ctr" defTabSz="914400" eaLnBrk="0" hangingPunct="0">
              <a:defRPr/>
            </a:pPr>
            <a:r>
              <a:rPr lang="it-IT" sz="4000" kern="0" dirty="0" err="1" smtClean="0">
                <a:solidFill>
                  <a:srgbClr val="00A6DE"/>
                </a:solidFill>
              </a:rPr>
              <a:t>Governance</a:t>
            </a:r>
            <a:r>
              <a:rPr lang="it-IT" sz="4000" kern="0" dirty="0" smtClean="0">
                <a:solidFill>
                  <a:srgbClr val="00A6DE"/>
                </a:solidFill>
              </a:rPr>
              <a:t> investimenti patrimoniali</a:t>
            </a:r>
            <a:endParaRPr lang="it-IT" sz="4000" kern="0" dirty="0">
              <a:solidFill>
                <a:srgbClr val="00A6DE"/>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611560" y="1052736"/>
            <a:ext cx="8122096" cy="3910881"/>
          </a:xfrm>
          <a:prstGeom prst="rect">
            <a:avLst/>
          </a:prstGeom>
          <a:noFill/>
          <a:ln w="9525">
            <a:noFill/>
            <a:miter lim="800000"/>
            <a:headEnd/>
            <a:tailEnd/>
          </a:ln>
          <a:effectLst/>
        </p:spPr>
        <p:txBody>
          <a:bodyPr/>
          <a:lstStyle/>
          <a:p>
            <a:pPr marL="360000" indent="-360000">
              <a:lnSpc>
                <a:spcPts val="3000"/>
              </a:lnSpc>
              <a:spcBef>
                <a:spcPts val="1200"/>
              </a:spcBef>
              <a:buSzPct val="120000"/>
              <a:buFont typeface="Arial" pitchFamily="34" charset="0"/>
              <a:buChar char="•"/>
            </a:pPr>
            <a:r>
              <a:rPr lang="it-IT" sz="2800" dirty="0">
                <a:latin typeface="Calibri" pitchFamily="34" charset="0"/>
              </a:rPr>
              <a:t>Selezione del </a:t>
            </a:r>
            <a:r>
              <a:rPr lang="it-IT" sz="2800" dirty="0" err="1" smtClean="0">
                <a:latin typeface="Calibri" pitchFamily="34" charset="0"/>
              </a:rPr>
              <a:t>risk</a:t>
            </a:r>
            <a:r>
              <a:rPr lang="it-IT" sz="2800" dirty="0" smtClean="0">
                <a:latin typeface="Calibri" pitchFamily="34" charset="0"/>
              </a:rPr>
              <a:t> manager;</a:t>
            </a:r>
            <a:endParaRPr lang="it-IT" sz="2800" dirty="0">
              <a:latin typeface="Calibri" pitchFamily="34" charset="0"/>
            </a:endParaRPr>
          </a:p>
          <a:p>
            <a:pPr marL="360000" indent="-360000">
              <a:lnSpc>
                <a:spcPts val="3000"/>
              </a:lnSpc>
              <a:spcBef>
                <a:spcPts val="1200"/>
              </a:spcBef>
              <a:buSzPct val="120000"/>
              <a:buFont typeface="Arial" pitchFamily="34" charset="0"/>
              <a:buChar char="•"/>
            </a:pPr>
            <a:r>
              <a:rPr lang="it-IT" sz="2800" dirty="0">
                <a:latin typeface="Calibri" pitchFamily="34" charset="0"/>
              </a:rPr>
              <a:t>s</a:t>
            </a:r>
            <a:r>
              <a:rPr lang="it-IT" sz="2800" dirty="0" smtClean="0">
                <a:latin typeface="Calibri" pitchFamily="34" charset="0"/>
              </a:rPr>
              <a:t>elezione dell’</a:t>
            </a:r>
            <a:r>
              <a:rPr lang="it-IT" sz="2800" dirty="0" err="1" smtClean="0">
                <a:latin typeface="Calibri" pitchFamily="34" charset="0"/>
              </a:rPr>
              <a:t>investment</a:t>
            </a:r>
            <a:r>
              <a:rPr lang="it-IT" sz="2800" dirty="0" smtClean="0">
                <a:latin typeface="Calibri" pitchFamily="34" charset="0"/>
              </a:rPr>
              <a:t> </a:t>
            </a:r>
            <a:r>
              <a:rPr lang="it-IT" sz="2800" dirty="0" err="1" smtClean="0">
                <a:latin typeface="Calibri" pitchFamily="34" charset="0"/>
              </a:rPr>
              <a:t>advisor</a:t>
            </a:r>
            <a:r>
              <a:rPr lang="it-IT" sz="2800" dirty="0" smtClean="0">
                <a:latin typeface="Calibri" pitchFamily="34" charset="0"/>
              </a:rPr>
              <a:t>;</a:t>
            </a:r>
            <a:endParaRPr lang="it-IT" sz="2800" dirty="0">
              <a:latin typeface="Calibri" pitchFamily="34" charset="0"/>
            </a:endParaRPr>
          </a:p>
          <a:p>
            <a:pPr marL="360000" indent="-360000">
              <a:lnSpc>
                <a:spcPts val="3000"/>
              </a:lnSpc>
              <a:spcBef>
                <a:spcPts val="1200"/>
              </a:spcBef>
              <a:buSzPct val="120000"/>
              <a:buFont typeface="Arial" pitchFamily="34" charset="0"/>
              <a:buChar char="•"/>
            </a:pPr>
            <a:r>
              <a:rPr lang="it-IT" sz="2800" dirty="0" smtClean="0">
                <a:latin typeface="Calibri" pitchFamily="34" charset="0"/>
              </a:rPr>
              <a:t>manuale </a:t>
            </a:r>
            <a:r>
              <a:rPr lang="it-IT" sz="2800" dirty="0">
                <a:latin typeface="Calibri" pitchFamily="34" charset="0"/>
              </a:rPr>
              <a:t>delle </a:t>
            </a:r>
            <a:r>
              <a:rPr lang="it-IT" sz="2800" dirty="0" smtClean="0">
                <a:latin typeface="Calibri" pitchFamily="34" charset="0"/>
              </a:rPr>
              <a:t>procedure;</a:t>
            </a:r>
          </a:p>
          <a:p>
            <a:pPr marL="360000" indent="-360000">
              <a:lnSpc>
                <a:spcPts val="3000"/>
              </a:lnSpc>
              <a:spcBef>
                <a:spcPts val="1200"/>
              </a:spcBef>
              <a:buSzPct val="120000"/>
              <a:buFont typeface="Arial" pitchFamily="34" charset="0"/>
              <a:buChar char="•"/>
            </a:pPr>
            <a:r>
              <a:rPr lang="it-IT" sz="2800" dirty="0" smtClean="0">
                <a:latin typeface="Calibri" pitchFamily="34" charset="0"/>
              </a:rPr>
              <a:t>Comitato interno di controllo;</a:t>
            </a:r>
          </a:p>
          <a:p>
            <a:pPr marL="360000" indent="-360000">
              <a:lnSpc>
                <a:spcPts val="3000"/>
              </a:lnSpc>
              <a:spcBef>
                <a:spcPts val="1200"/>
              </a:spcBef>
              <a:buSzPct val="120000"/>
              <a:buFont typeface="Arial" pitchFamily="34" charset="0"/>
              <a:buChar char="•"/>
            </a:pPr>
            <a:r>
              <a:rPr lang="it-IT" sz="2800" dirty="0" smtClean="0">
                <a:latin typeface="Calibri" pitchFamily="34" charset="0"/>
              </a:rPr>
              <a:t>Codice etico.</a:t>
            </a:r>
            <a:endParaRPr lang="it-IT" sz="2800" dirty="0">
              <a:latin typeface="Calibri" pitchFamily="34" charset="0"/>
            </a:endParaRPr>
          </a:p>
          <a:p>
            <a:pPr marL="360000" indent="-360000" algn="ctr">
              <a:lnSpc>
                <a:spcPts val="3000"/>
              </a:lnSpc>
              <a:spcBef>
                <a:spcPts val="1200"/>
              </a:spcBef>
              <a:buSzPct val="120000"/>
            </a:pPr>
            <a:endParaRPr lang="it-IT" sz="2800" dirty="0" smtClean="0">
              <a:latin typeface="Calibri" pitchFamily="34" charset="0"/>
            </a:endParaRPr>
          </a:p>
          <a:p>
            <a:pPr marL="360000" indent="-360000" algn="ctr">
              <a:lnSpc>
                <a:spcPts val="3000"/>
              </a:lnSpc>
              <a:spcBef>
                <a:spcPts val="1200"/>
              </a:spcBef>
              <a:buSzPct val="120000"/>
            </a:pPr>
            <a:r>
              <a:rPr lang="it-IT" sz="3200" b="1" dirty="0" smtClean="0">
                <a:latin typeface="Calibri" pitchFamily="34" charset="0"/>
              </a:rPr>
              <a:t>In </a:t>
            </a:r>
            <a:r>
              <a:rPr lang="it-IT" sz="3200" b="1" dirty="0">
                <a:latin typeface="Calibri" pitchFamily="34" charset="0"/>
              </a:rPr>
              <a:t>ogni </a:t>
            </a:r>
            <a:r>
              <a:rPr lang="it-IT" sz="3200" b="1" dirty="0" smtClean="0">
                <a:latin typeface="Calibri" pitchFamily="34" charset="0"/>
              </a:rPr>
              <a:t>caso: ZEROVIRGOLA</a:t>
            </a:r>
            <a:r>
              <a:rPr lang="it-IT" sz="2800" b="1" dirty="0" smtClean="0">
                <a:latin typeface="Calibri" pitchFamily="34" charset="0"/>
              </a:rPr>
              <a:t>!</a:t>
            </a:r>
            <a:endParaRPr lang="it-IT" sz="5400" b="1" dirty="0">
              <a:latin typeface="Calibri" pitchFamily="34" charset="0"/>
            </a:endParaRPr>
          </a:p>
          <a:p>
            <a:endParaRPr lang="it-IT" sz="4000" b="1" dirty="0">
              <a:solidFill>
                <a:srgbClr val="FF6600"/>
              </a:solidFill>
              <a:effectLst>
                <a:outerShdw blurRad="38100" dist="38100" dir="2700000" algn="tl">
                  <a:srgbClr val="C0C0C0"/>
                </a:outerShdw>
              </a:effectLst>
              <a:latin typeface="Calibri" pitchFamily="34" charset="0"/>
            </a:endParaRPr>
          </a:p>
          <a:p>
            <a:r>
              <a:rPr lang="it-IT" sz="2800" b="1" dirty="0">
                <a:solidFill>
                  <a:srgbClr val="FFFF00"/>
                </a:solidFill>
                <a:effectLst>
                  <a:outerShdw blurRad="38100" dist="38100" dir="2700000" algn="tl">
                    <a:srgbClr val="C0C0C0"/>
                  </a:outerShdw>
                </a:effectLst>
                <a:latin typeface="Calibri" pitchFamily="34" charset="0"/>
              </a:rPr>
              <a:t/>
            </a:r>
            <a:br>
              <a:rPr lang="it-IT" sz="2800" b="1" dirty="0">
                <a:solidFill>
                  <a:srgbClr val="FFFF00"/>
                </a:solidFill>
                <a:effectLst>
                  <a:outerShdw blurRad="38100" dist="38100" dir="2700000" algn="tl">
                    <a:srgbClr val="C0C0C0"/>
                  </a:outerShdw>
                </a:effectLst>
                <a:latin typeface="Calibri" pitchFamily="34" charset="0"/>
              </a:rPr>
            </a:br>
            <a:endParaRPr lang="it-IT" sz="2800" dirty="0">
              <a:solidFill>
                <a:srgbClr val="FFFFFF"/>
              </a:solidFill>
              <a:effectLst>
                <a:outerShdw blurRad="38100" dist="38100" dir="2700000" algn="tl">
                  <a:srgbClr val="C0C0C0"/>
                </a:outerShdw>
              </a:effectLst>
              <a:latin typeface="Calibri" pitchFamily="34" charset="0"/>
            </a:endParaRPr>
          </a:p>
          <a:p>
            <a:endParaRPr lang="it-IT" sz="2800" dirty="0">
              <a:solidFill>
                <a:srgbClr val="FFFFFF"/>
              </a:solidFill>
              <a:effectLst>
                <a:outerShdw blurRad="38100" dist="38100" dir="2700000" algn="tl">
                  <a:srgbClr val="C0C0C0"/>
                </a:outerShdw>
              </a:effectLst>
              <a:latin typeface="Calibri" pitchFamily="34" charset="0"/>
            </a:endParaRPr>
          </a:p>
          <a:p>
            <a:pPr eaLnBrk="0" hangingPunct="0">
              <a:spcBef>
                <a:spcPct val="20000"/>
              </a:spcBef>
              <a:buClr>
                <a:schemeClr val="hlink"/>
              </a:buClr>
              <a:buSzPct val="70000"/>
              <a:buFont typeface="Wingdings" pitchFamily="2" charset="2"/>
              <a:buChar char="n"/>
            </a:pPr>
            <a:endParaRPr lang="it-IT" sz="3200" dirty="0">
              <a:effectLst>
                <a:outerShdw blurRad="38100" dist="38100" dir="2700000" algn="tl">
                  <a:srgbClr val="C0C0C0"/>
                </a:outerShdw>
              </a:effectLst>
              <a:latin typeface="Calibri" pitchFamily="34" charset="0"/>
            </a:endParaRPr>
          </a:p>
        </p:txBody>
      </p:sp>
      <p:sp>
        <p:nvSpPr>
          <p:cNvPr id="13" name="Titolo 1"/>
          <p:cNvSpPr txBox="1">
            <a:spLocks/>
          </p:cNvSpPr>
          <p:nvPr/>
        </p:nvSpPr>
        <p:spPr bwMode="auto">
          <a:xfrm>
            <a:off x="15875" y="271463"/>
            <a:ext cx="9144000" cy="844550"/>
          </a:xfrm>
          <a:prstGeom prst="rect">
            <a:avLst/>
          </a:prstGeom>
          <a:noFill/>
          <a:ln w="9525">
            <a:noFill/>
            <a:miter lim="800000"/>
            <a:headEnd/>
            <a:tailEnd/>
          </a:ln>
          <a:effectLst/>
        </p:spPr>
        <p:txBody>
          <a:bodyPr anchor="ctr"/>
          <a:lstStyle/>
          <a:p>
            <a:pPr algn="ctr" defTabSz="914400" eaLnBrk="0" hangingPunct="0">
              <a:lnSpc>
                <a:spcPts val="5000"/>
              </a:lnSpc>
              <a:defRPr/>
            </a:pPr>
            <a:r>
              <a:rPr lang="it-IT" sz="4000" b="1" kern="0" dirty="0">
                <a:solidFill>
                  <a:srgbClr val="FF6600"/>
                </a:solidFill>
                <a:effectLst>
                  <a:outerShdw blurRad="38100" dist="38100" dir="2700000" algn="tl">
                    <a:srgbClr val="000000"/>
                  </a:outerShdw>
                </a:effectLst>
                <a:latin typeface="+mj-lt"/>
                <a:ea typeface="+mj-ea"/>
                <a:cs typeface="+mj-cs"/>
              </a:rPr>
              <a:t/>
            </a:r>
            <a:br>
              <a:rPr lang="it-IT" sz="4000" b="1" kern="0" dirty="0">
                <a:solidFill>
                  <a:srgbClr val="FF6600"/>
                </a:solidFill>
                <a:effectLst>
                  <a:outerShdw blurRad="38100" dist="38100" dir="2700000" algn="tl">
                    <a:srgbClr val="000000"/>
                  </a:outerShdw>
                </a:effectLst>
                <a:latin typeface="+mj-lt"/>
                <a:ea typeface="+mj-ea"/>
                <a:cs typeface="+mj-cs"/>
              </a:rPr>
            </a:br>
            <a:endParaRPr lang="it-IT" sz="4000" b="1" kern="0" dirty="0">
              <a:solidFill>
                <a:srgbClr val="FF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Titolo 1"/>
          <p:cNvSpPr txBox="1">
            <a:spLocks/>
          </p:cNvSpPr>
          <p:nvPr/>
        </p:nvSpPr>
        <p:spPr bwMode="auto">
          <a:xfrm>
            <a:off x="0" y="476672"/>
            <a:ext cx="9144000" cy="6480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it-IT" sz="4000" b="1" kern="0" dirty="0" smtClean="0">
              <a:solidFill>
                <a:srgbClr val="00A6DE"/>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it-IT" sz="4000" kern="0" dirty="0" smtClean="0">
                <a:solidFill>
                  <a:srgbClr val="00A6DE"/>
                </a:solidFill>
              </a:rPr>
              <a:t>Bilancio consuntivo 2013</a:t>
            </a:r>
            <a:r>
              <a:rPr kumimoji="0" lang="it-IT" sz="400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rPr>
              <a:t/>
            </a:r>
            <a:br>
              <a:rPr kumimoji="0" lang="it-IT" sz="400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rPr>
            </a:br>
            <a:endParaRPr kumimoji="0" lang="it-IT" sz="4000" i="0" u="none" strike="noStrike" kern="0" cap="none" spc="0" normalizeH="0" baseline="0" noProof="0" dirty="0">
              <a:ln>
                <a:noFill/>
              </a:ln>
              <a:solidFill>
                <a:srgbClr val="FF0000"/>
              </a:solidFill>
              <a:effectLst>
                <a:outerShdw blurRad="38100" dist="38100" dir="2700000" algn="tl">
                  <a:srgbClr val="000000"/>
                </a:outerShdw>
              </a:effectLst>
              <a:uLnTx/>
              <a:uFillTx/>
              <a:latin typeface="+mj-lt"/>
              <a:ea typeface="+mj-ea"/>
              <a:cs typeface="+mj-cs"/>
            </a:endParaRPr>
          </a:p>
        </p:txBody>
      </p:sp>
      <p:sp>
        <p:nvSpPr>
          <p:cNvPr id="11" name="CasellaDiTesto 10"/>
          <p:cNvSpPr txBox="1"/>
          <p:nvPr/>
        </p:nvSpPr>
        <p:spPr>
          <a:xfrm>
            <a:off x="5004048" y="1700808"/>
            <a:ext cx="3838575" cy="2480679"/>
          </a:xfrm>
          <a:prstGeom prst="rect">
            <a:avLst/>
          </a:prstGeom>
          <a:noFill/>
        </p:spPr>
        <p:txBody>
          <a:bodyPr wrap="square" rtlCol="0">
            <a:spAutoFit/>
          </a:bodyPr>
          <a:lstStyle/>
          <a:p>
            <a:pPr defTabSz="914400" eaLnBrk="0" fontAlgn="base" hangingPunct="0">
              <a:spcBef>
                <a:spcPct val="20000"/>
              </a:spcBef>
              <a:spcAft>
                <a:spcPts val="1200"/>
              </a:spcAft>
              <a:buClr>
                <a:schemeClr val="hlink"/>
              </a:buClr>
              <a:buSzPct val="70000"/>
              <a:defRPr/>
            </a:pPr>
            <a:r>
              <a:rPr lang="it-IT" sz="2600" kern="0" dirty="0" smtClean="0"/>
              <a:t>Rapporto Patrimonio netto prestazioni 1994 = </a:t>
            </a:r>
            <a:r>
              <a:rPr lang="it-IT" sz="2600" b="1" kern="0" dirty="0" smtClean="0"/>
              <a:t>35,78</a:t>
            </a:r>
          </a:p>
          <a:p>
            <a:pPr defTabSz="914400" eaLnBrk="0" fontAlgn="base" hangingPunct="0">
              <a:spcBef>
                <a:spcPct val="20000"/>
              </a:spcBef>
              <a:spcAft>
                <a:spcPct val="0"/>
              </a:spcAft>
              <a:buClr>
                <a:schemeClr val="hlink"/>
              </a:buClr>
              <a:buSzPct val="70000"/>
              <a:defRPr/>
            </a:pPr>
            <a:r>
              <a:rPr lang="it-IT" sz="2600" kern="0" dirty="0" smtClean="0"/>
              <a:t>Rapporto Patrimonio netto prestazioni 2011 = </a:t>
            </a:r>
            <a:r>
              <a:rPr lang="it-IT" sz="2600" b="1" kern="0" dirty="0" smtClean="0"/>
              <a:t>12,09</a:t>
            </a:r>
          </a:p>
          <a:p>
            <a:pPr lvl="0"/>
            <a:endParaRPr lang="it-IT" b="1" kern="0" dirty="0" smtClean="0"/>
          </a:p>
          <a:p>
            <a:endParaRPr lang="it-IT" dirty="0"/>
          </a:p>
        </p:txBody>
      </p:sp>
      <p:sp>
        <p:nvSpPr>
          <p:cNvPr id="7" name="Segnaposto contenuto 2"/>
          <p:cNvSpPr txBox="1">
            <a:spLocks/>
          </p:cNvSpPr>
          <p:nvPr/>
        </p:nvSpPr>
        <p:spPr bwMode="auto">
          <a:xfrm>
            <a:off x="539552" y="1700808"/>
            <a:ext cx="4253023" cy="2304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Aft>
                <a:spcPts val="1200"/>
              </a:spcAft>
              <a:buClr>
                <a:schemeClr val="hlink"/>
              </a:buClr>
              <a:buSzPct val="70000"/>
              <a:buFont typeface="Wingdings" pitchFamily="2" charset="2"/>
              <a:buNone/>
              <a:tabLst>
                <a:tab pos="3943350" algn="r"/>
              </a:tabLst>
              <a:defRPr/>
            </a:pPr>
            <a:r>
              <a:rPr kumimoji="0" lang="it-IT" sz="2800" b="1" i="0" u="none" strike="noStrike" kern="0" cap="none" spc="0" normalizeH="0" baseline="0" noProof="0" dirty="0" smtClean="0">
                <a:ln>
                  <a:noFill/>
                </a:ln>
                <a:uLnTx/>
                <a:uFillTx/>
                <a:latin typeface="+mn-lt"/>
                <a:ea typeface="+mn-ea"/>
                <a:cs typeface="+mn-cs"/>
              </a:rPr>
              <a:t>Patrimonio 14,971</a:t>
            </a:r>
            <a:r>
              <a:rPr kumimoji="0" lang="it-IT" sz="2800" b="0" i="0" u="none" strike="noStrike" kern="0" cap="none" spc="0" normalizeH="0" baseline="0" noProof="0" dirty="0" smtClean="0">
                <a:ln>
                  <a:noFill/>
                </a:ln>
                <a:uLnTx/>
                <a:uFillTx/>
                <a:latin typeface="+mn-lt"/>
                <a:ea typeface="+mn-ea"/>
                <a:cs typeface="+mn-cs"/>
              </a:rPr>
              <a:t>mld.</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tab pos="3943350" algn="r"/>
              </a:tabLst>
              <a:defRPr/>
            </a:pPr>
            <a:r>
              <a:rPr kumimoji="0" lang="it-IT" sz="2600" b="0" i="0" u="none" strike="noStrike" kern="0" cap="none" spc="0" normalizeH="0" baseline="0" noProof="0" dirty="0" smtClean="0">
                <a:ln>
                  <a:noFill/>
                </a:ln>
                <a:uLnTx/>
                <a:uFillTx/>
                <a:latin typeface="+mn-lt"/>
                <a:ea typeface="+mn-ea"/>
                <a:cs typeface="+mn-cs"/>
              </a:rPr>
              <a:t>Utile d’esercizio	</a:t>
            </a:r>
            <a:r>
              <a:rPr kumimoji="0" lang="it-IT" sz="2600" b="1" i="0" u="none" strike="noStrike" kern="0" cap="none" spc="0" normalizeH="0" baseline="0" noProof="0" dirty="0" smtClean="0">
                <a:ln>
                  <a:noFill/>
                </a:ln>
                <a:uLnTx/>
                <a:uFillTx/>
                <a:latin typeface="+mn-lt"/>
                <a:ea typeface="+mn-ea"/>
                <a:cs typeface="+mn-cs"/>
              </a:rPr>
              <a:t>1,153</a:t>
            </a:r>
            <a:r>
              <a:rPr kumimoji="0" lang="it-IT" sz="2600" b="0" i="0" u="none" strike="noStrike" kern="0" cap="none" spc="0" normalizeH="0" baseline="0" noProof="0" dirty="0" err="1" smtClean="0">
                <a:ln>
                  <a:noFill/>
                </a:ln>
                <a:uLnTx/>
                <a:uFillTx/>
                <a:latin typeface="+mn-lt"/>
                <a:ea typeface="+mn-ea"/>
                <a:cs typeface="+mn-cs"/>
              </a:rPr>
              <a:t>mld</a:t>
            </a:r>
            <a:r>
              <a:rPr kumimoji="0" lang="it-IT" sz="2600" b="0" i="0" u="none" strike="noStrike" kern="0" cap="none" spc="0" normalizeH="0" baseline="0" noProof="0" dirty="0" smtClean="0">
                <a:ln>
                  <a:noFill/>
                </a:ln>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tab pos="3943350" algn="r"/>
              </a:tabLst>
              <a:defRPr/>
            </a:pPr>
            <a:r>
              <a:rPr kumimoji="0" lang="it-IT" sz="2600" b="0" i="0" u="none" strike="noStrike" kern="0" cap="none" spc="0" normalizeH="0" baseline="0" noProof="0" dirty="0" smtClean="0">
                <a:ln>
                  <a:noFill/>
                </a:ln>
                <a:uLnTx/>
                <a:uFillTx/>
                <a:latin typeface="+mn-lt"/>
                <a:ea typeface="+mn-ea"/>
                <a:cs typeface="+mn-cs"/>
              </a:rPr>
              <a:t>Avanzo </a:t>
            </a:r>
            <a:r>
              <a:rPr kumimoji="0" lang="it-IT" sz="2600" b="0" i="0" u="none" strike="noStrike" kern="0" cap="none" spc="0" normalizeH="0" baseline="0" noProof="0" dirty="0" err="1" smtClean="0">
                <a:ln>
                  <a:noFill/>
                </a:ln>
                <a:uLnTx/>
                <a:uFillTx/>
                <a:latin typeface="+mn-lt"/>
                <a:ea typeface="+mn-ea"/>
                <a:cs typeface="+mn-cs"/>
              </a:rPr>
              <a:t>previd</a:t>
            </a:r>
            <a:r>
              <a:rPr kumimoji="0" lang="it-IT" sz="2600" b="0" i="0" u="none" strike="noStrike" kern="0" cap="none" spc="0" normalizeH="0" baseline="0" noProof="0" dirty="0" smtClean="0">
                <a:ln>
                  <a:noFill/>
                </a:ln>
                <a:uLnTx/>
                <a:uFillTx/>
                <a:latin typeface="+mn-lt"/>
                <a:ea typeface="+mn-ea"/>
                <a:cs typeface="+mn-cs"/>
              </a:rPr>
              <a:t>.	</a:t>
            </a:r>
            <a:r>
              <a:rPr kumimoji="0" lang="it-IT" sz="2600" b="1" i="0" u="none" strike="noStrike" kern="0" cap="none" spc="0" normalizeH="0" baseline="0" noProof="0" dirty="0" smtClean="0">
                <a:ln>
                  <a:noFill/>
                </a:ln>
                <a:uLnTx/>
                <a:uFillTx/>
                <a:latin typeface="+mn-lt"/>
                <a:ea typeface="+mn-ea"/>
                <a:cs typeface="+mn-cs"/>
              </a:rPr>
              <a:t>901</a:t>
            </a:r>
            <a:r>
              <a:rPr kumimoji="0" lang="it-IT" sz="2600" b="0" i="0" u="none" strike="noStrike" kern="0" cap="none" spc="0" normalizeH="0" baseline="0" noProof="0" dirty="0" err="1" smtClean="0">
                <a:ln>
                  <a:noFill/>
                </a:ln>
                <a:uLnTx/>
                <a:uFillTx/>
                <a:latin typeface="+mn-lt"/>
                <a:ea typeface="+mn-ea"/>
                <a:cs typeface="+mn-cs"/>
              </a:rPr>
              <a:t>mld</a:t>
            </a:r>
            <a:r>
              <a:rPr kumimoji="0" lang="it-IT" sz="2600" b="0" i="0" u="none" strike="noStrike" kern="0" cap="none" spc="0" normalizeH="0" baseline="0" noProof="0" dirty="0" smtClean="0">
                <a:ln>
                  <a:noFill/>
                </a:ln>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tab pos="3943350" algn="r"/>
              </a:tabLst>
              <a:defRPr/>
            </a:pPr>
            <a:r>
              <a:rPr kumimoji="0" lang="it-IT" sz="2600" b="0" i="0" u="none" strike="noStrike" kern="0" cap="none" spc="0" normalizeH="0" baseline="0" noProof="0" dirty="0" smtClean="0">
                <a:ln>
                  <a:noFill/>
                </a:ln>
                <a:uLnTx/>
                <a:uFillTx/>
                <a:latin typeface="+mn-lt"/>
                <a:ea typeface="+mn-ea"/>
                <a:cs typeface="+mn-cs"/>
              </a:rPr>
              <a:t>Avanzo non </a:t>
            </a:r>
            <a:r>
              <a:rPr kumimoji="0" lang="it-IT" sz="2600" b="0" i="0" u="none" strike="noStrike" kern="0" cap="none" spc="0" normalizeH="0" baseline="0" noProof="0" dirty="0" err="1" smtClean="0">
                <a:ln>
                  <a:noFill/>
                </a:ln>
                <a:uLnTx/>
                <a:uFillTx/>
                <a:latin typeface="+mn-lt"/>
                <a:ea typeface="+mn-ea"/>
                <a:cs typeface="+mn-cs"/>
              </a:rPr>
              <a:t>previd</a:t>
            </a:r>
            <a:r>
              <a:rPr kumimoji="0" lang="it-IT" sz="2600" b="0" i="0" u="none" strike="noStrike" kern="0" cap="none" spc="0" normalizeH="0" baseline="0" noProof="0" dirty="0" smtClean="0">
                <a:ln>
                  <a:noFill/>
                </a:ln>
                <a:uLnTx/>
                <a:uFillTx/>
                <a:latin typeface="+mn-lt"/>
                <a:ea typeface="+mn-ea"/>
                <a:cs typeface="+mn-cs"/>
              </a:rPr>
              <a:t>.	</a:t>
            </a:r>
            <a:r>
              <a:rPr kumimoji="0" lang="it-IT" sz="2600" b="1" i="0" u="none" strike="noStrike" kern="0" cap="none" spc="0" normalizeH="0" baseline="0" noProof="0" dirty="0" smtClean="0">
                <a:ln>
                  <a:noFill/>
                </a:ln>
                <a:uLnTx/>
                <a:uFillTx/>
                <a:latin typeface="+mn-lt"/>
                <a:ea typeface="+mn-ea"/>
                <a:cs typeface="+mn-cs"/>
              </a:rPr>
              <a:t>251</a:t>
            </a:r>
            <a:r>
              <a:rPr kumimoji="0" lang="it-IT" sz="2600" b="0" i="0" u="none" strike="noStrike" kern="0" cap="none" spc="0" normalizeH="0" baseline="0" noProof="0" dirty="0" smtClean="0">
                <a:ln>
                  <a:noFill/>
                </a:ln>
                <a:uLnTx/>
                <a:uFillTx/>
                <a:latin typeface="+mn-lt"/>
                <a:ea typeface="+mn-ea"/>
                <a:cs typeface="+mn-cs"/>
              </a:rPr>
              <a:t>ml.*</a:t>
            </a:r>
            <a:endParaRPr kumimoji="0" lang="it-IT" sz="3200" b="0" i="0" u="none" strike="noStrike" kern="0" cap="none" spc="0" normalizeH="0" baseline="0" noProof="0" dirty="0" smtClean="0">
              <a:ln>
                <a:noFill/>
              </a:ln>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endParaRPr kumimoji="0" lang="it-IT"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endParaRPr kumimoji="0" lang="it-IT"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endParaRPr kumimoji="0" lang="it-IT"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13" name="CasellaDiTesto 12"/>
          <p:cNvSpPr txBox="1"/>
          <p:nvPr/>
        </p:nvSpPr>
        <p:spPr>
          <a:xfrm>
            <a:off x="467544" y="4293096"/>
            <a:ext cx="8296734" cy="1415772"/>
          </a:xfrm>
          <a:prstGeom prst="rect">
            <a:avLst/>
          </a:prstGeom>
          <a:noFill/>
        </p:spPr>
        <p:txBody>
          <a:bodyPr wrap="square" rtlCol="0">
            <a:spAutoFit/>
          </a:bodyPr>
          <a:lstStyle/>
          <a:p>
            <a:pPr marL="85725" indent="-85725"/>
            <a:r>
              <a:rPr lang="it-IT" sz="3200" dirty="0" smtClean="0"/>
              <a:t>*</a:t>
            </a:r>
            <a:r>
              <a:rPr lang="it-IT" dirty="0" smtClean="0"/>
              <a:t>In realtà il patrimonio ha prodotto ricavi per </a:t>
            </a:r>
            <a:r>
              <a:rPr lang="it-IT" sz="2400" b="1" dirty="0" smtClean="0"/>
              <a:t>712</a:t>
            </a:r>
            <a:r>
              <a:rPr lang="it-IT" dirty="0" smtClean="0"/>
              <a:t>milioni di euro. Da questa somma   sono stati poi detratti oneri patrimoniali e finanziari, costi di gestione (compreso il personale), imposte sui proventi mobiliari e immobiliari, accantonamenti </a:t>
            </a:r>
          </a:p>
          <a:p>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Titolo 1"/>
          <p:cNvSpPr txBox="1">
            <a:spLocks/>
          </p:cNvSpPr>
          <p:nvPr/>
        </p:nvSpPr>
        <p:spPr bwMode="auto">
          <a:xfrm>
            <a:off x="0" y="692696"/>
            <a:ext cx="9144000" cy="14347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dirty="0"/>
          </a:p>
          <a:p>
            <a:pPr marL="0" marR="0" lvl="0" indent="0" algn="ctr" defTabSz="914400" rtl="0" eaLnBrk="0" fontAlgn="base" latinLnBrk="0" hangingPunct="0">
              <a:lnSpc>
                <a:spcPct val="100000"/>
              </a:lnSpc>
              <a:spcBef>
                <a:spcPct val="0"/>
              </a:spcBef>
              <a:spcAft>
                <a:spcPct val="0"/>
              </a:spcAft>
              <a:buClrTx/>
              <a:buSzTx/>
              <a:buFontTx/>
              <a:buNone/>
              <a:tabLst/>
              <a:defRPr/>
            </a:pPr>
            <a:r>
              <a:rPr lang="it-IT" sz="4000" dirty="0" smtClean="0">
                <a:solidFill>
                  <a:srgbClr val="00A6DE"/>
                </a:solidFill>
                <a:latin typeface="+mj-lt"/>
                <a:ea typeface="+mj-ea"/>
                <a:cs typeface="+mj-cs"/>
              </a:rPr>
              <a:t>La gestione finanziaria dell’Enpam:</a:t>
            </a:r>
          </a:p>
          <a:p>
            <a:pPr marL="0" marR="0" lvl="0" indent="0" algn="ctr" defTabSz="914400" rtl="0" eaLnBrk="0" fontAlgn="base" latinLnBrk="0" hangingPunct="0">
              <a:lnSpc>
                <a:spcPct val="100000"/>
              </a:lnSpc>
              <a:spcBef>
                <a:spcPct val="0"/>
              </a:spcBef>
              <a:spcAft>
                <a:spcPct val="0"/>
              </a:spcAft>
              <a:buClrTx/>
              <a:buSzTx/>
              <a:buFontTx/>
              <a:buNone/>
              <a:tabLst/>
              <a:defRPr/>
            </a:pPr>
            <a:r>
              <a:rPr lang="it-IT" sz="4000" dirty="0" smtClean="0">
                <a:solidFill>
                  <a:srgbClr val="00A6DE"/>
                </a:solidFill>
                <a:latin typeface="+mj-lt"/>
                <a:ea typeface="+mj-ea"/>
                <a:cs typeface="+mj-cs"/>
              </a:rPr>
              <a:t>ripartizione su periodo pluriennale</a:t>
            </a:r>
            <a:endParaRPr lang="it-IT" sz="4000" dirty="0">
              <a:solidFill>
                <a:srgbClr val="00A6DE"/>
              </a:solidFill>
              <a:latin typeface="+mj-lt"/>
              <a:ea typeface="+mj-ea"/>
              <a:cs typeface="+mj-cs"/>
            </a:endParaRPr>
          </a:p>
        </p:txBody>
      </p:sp>
      <p:sp>
        <p:nvSpPr>
          <p:cNvPr id="7" name="Segnaposto contenuto 2"/>
          <p:cNvSpPr txBox="1">
            <a:spLocks/>
          </p:cNvSpPr>
          <p:nvPr/>
        </p:nvSpPr>
        <p:spPr bwMode="auto">
          <a:xfrm>
            <a:off x="1043608" y="2648159"/>
            <a:ext cx="7632848" cy="33074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r>
              <a:rPr lang="it-IT" sz="4800" dirty="0" smtClean="0"/>
              <a:t>Contributi</a:t>
            </a:r>
            <a:r>
              <a:rPr kumimoji="0" lang="it-IT" sz="4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 </a:t>
            </a:r>
            <a:r>
              <a:rPr kumimoji="0" lang="it-IT" sz="5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	</a:t>
            </a:r>
            <a:r>
              <a:rPr kumimoji="0" lang="it-IT" sz="5400" b="0" i="0" u="none" strike="noStrike" kern="0" cap="none" spc="0" normalizeH="0" noProof="0" dirty="0" smtClean="0">
                <a:ln>
                  <a:noFill/>
                </a:ln>
                <a:solidFill>
                  <a:srgbClr val="FFFFFF"/>
                </a:solidFill>
                <a:effectLst>
                  <a:outerShdw blurRad="38100" dist="38100" dir="2700000" algn="tl">
                    <a:srgbClr val="000000"/>
                  </a:outerShdw>
                </a:effectLst>
                <a:uLnTx/>
                <a:uFillTx/>
                <a:latin typeface="+mn-lt"/>
                <a:ea typeface="+mn-ea"/>
                <a:cs typeface="+mn-cs"/>
              </a:rPr>
              <a:t>  	   </a:t>
            </a:r>
            <a:r>
              <a:rPr lang="it-IT" sz="4800" dirty="0" smtClean="0"/>
              <a:t>Pensioni</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endParaRPr kumimoji="0" lang="it-IT" sz="5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r>
              <a:rPr lang="it-IT" sz="4800" dirty="0" smtClean="0"/>
              <a:t> Patrimonio</a:t>
            </a:r>
            <a:r>
              <a:rPr lang="it-IT" sz="5400" dirty="0" smtClean="0"/>
              <a:t>  </a:t>
            </a:r>
            <a:endParaRPr lang="it-IT" sz="5400" dirty="0"/>
          </a:p>
        </p:txBody>
      </p:sp>
      <p:sp>
        <p:nvSpPr>
          <p:cNvPr id="8" name="Freccia a destra 3"/>
          <p:cNvSpPr/>
          <p:nvPr/>
        </p:nvSpPr>
        <p:spPr>
          <a:xfrm>
            <a:off x="3923928" y="2924944"/>
            <a:ext cx="1206500" cy="48418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dirty="0" smtClean="0">
                <a:solidFill>
                  <a:schemeClr val="tx1"/>
                </a:solidFill>
              </a:rPr>
              <a:t>  </a:t>
            </a:r>
            <a:endParaRPr lang="it-IT" dirty="0">
              <a:solidFill>
                <a:schemeClr val="tx1"/>
              </a:solidFill>
            </a:endParaRPr>
          </a:p>
        </p:txBody>
      </p:sp>
      <p:sp>
        <p:nvSpPr>
          <p:cNvPr id="10" name="Freccia in giù 10"/>
          <p:cNvSpPr/>
          <p:nvPr/>
        </p:nvSpPr>
        <p:spPr>
          <a:xfrm>
            <a:off x="1331640" y="3501008"/>
            <a:ext cx="484188" cy="11430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dirty="0">
              <a:solidFill>
                <a:schemeClr val="tx1"/>
              </a:solidFill>
            </a:endParaRPr>
          </a:p>
        </p:txBody>
      </p:sp>
      <p:sp>
        <p:nvSpPr>
          <p:cNvPr id="12" name="Freccia angolare in su 11"/>
          <p:cNvSpPr/>
          <p:nvPr/>
        </p:nvSpPr>
        <p:spPr>
          <a:xfrm>
            <a:off x="4499992" y="4149080"/>
            <a:ext cx="2232248" cy="1152128"/>
          </a:xfrm>
          <a:prstGeom prst="ben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Rectangle 2"/>
          <p:cNvSpPr txBox="1">
            <a:spLocks noChangeArrowheads="1"/>
          </p:cNvSpPr>
          <p:nvPr/>
        </p:nvSpPr>
        <p:spPr bwMode="auto">
          <a:xfrm>
            <a:off x="323528" y="980728"/>
            <a:ext cx="8568952" cy="648072"/>
          </a:xfrm>
          <a:prstGeom prst="rect">
            <a:avLst/>
          </a:prstGeom>
          <a:noFill/>
          <a:ln w="9525">
            <a:noFill/>
            <a:miter lim="800000"/>
            <a:headEnd/>
            <a:tailEnd/>
          </a:ln>
          <a:effectLst/>
        </p:spPr>
        <p:txBody>
          <a:bodyPr anchor="ctr"/>
          <a:lstStyle/>
          <a:p>
            <a:pPr algn="ctr" defTabSz="914400"/>
            <a:r>
              <a:rPr lang="it-IT" sz="4000" kern="0" dirty="0" smtClean="0">
                <a:solidFill>
                  <a:srgbClr val="00A6DE"/>
                </a:solidFill>
              </a:rPr>
              <a:t>Patrimonio mobiliare 9,6 MLD (62%)</a:t>
            </a:r>
            <a:endParaRPr lang="it-IT" sz="4000" kern="0" dirty="0">
              <a:solidFill>
                <a:srgbClr val="00A6DE"/>
              </a:solidFill>
            </a:endParaRPr>
          </a:p>
        </p:txBody>
      </p:sp>
      <p:sp>
        <p:nvSpPr>
          <p:cNvPr id="8" name="Rectangle 3"/>
          <p:cNvSpPr txBox="1">
            <a:spLocks noChangeArrowheads="1"/>
          </p:cNvSpPr>
          <p:nvPr/>
        </p:nvSpPr>
        <p:spPr bwMode="auto">
          <a:xfrm>
            <a:off x="539552" y="2348880"/>
            <a:ext cx="8458200" cy="2448272"/>
          </a:xfrm>
          <a:prstGeom prst="rect">
            <a:avLst/>
          </a:prstGeom>
          <a:noFill/>
          <a:ln w="9525">
            <a:noFill/>
            <a:miter lim="800000"/>
            <a:headEnd/>
            <a:tailEnd/>
          </a:ln>
          <a:effectLst/>
        </p:spPr>
        <p:txBody>
          <a:bodyPr/>
          <a:lstStyle/>
          <a:p>
            <a:pPr marL="360000" indent="-360000">
              <a:lnSpc>
                <a:spcPts val="3000"/>
              </a:lnSpc>
              <a:spcAft>
                <a:spcPts val="1200"/>
              </a:spcAft>
              <a:buSzPct val="120000"/>
              <a:buFont typeface="Arial" pitchFamily="34" charset="0"/>
              <a:buChar char="•"/>
            </a:pPr>
            <a:r>
              <a:rPr lang="it-IT" b="1" dirty="0" smtClean="0">
                <a:latin typeface="Calibri" pitchFamily="34" charset="0"/>
              </a:rPr>
              <a:t>Investimenti diretti</a:t>
            </a:r>
            <a:r>
              <a:rPr lang="it-IT" dirty="0" smtClean="0">
                <a:latin typeface="Calibri" pitchFamily="34" charset="0"/>
              </a:rPr>
              <a:t>: </a:t>
            </a:r>
            <a:r>
              <a:rPr lang="it-IT" sz="2400" b="1" dirty="0" smtClean="0">
                <a:latin typeface="Calibri" pitchFamily="34" charset="0"/>
              </a:rPr>
              <a:t>3,6</a:t>
            </a:r>
            <a:r>
              <a:rPr lang="it-IT" sz="2400" b="1" dirty="0" err="1" smtClean="0">
                <a:latin typeface="Calibri" pitchFamily="34" charset="0"/>
              </a:rPr>
              <a:t>mld</a:t>
            </a:r>
            <a:r>
              <a:rPr lang="it-IT" dirty="0" smtClean="0">
                <a:latin typeface="Calibri" pitchFamily="34" charset="0"/>
              </a:rPr>
              <a:t> (23%) di cui 1,3 impiegati in titoli e fondi “liquidi” e 2,3 in titoli strutturati</a:t>
            </a:r>
          </a:p>
          <a:p>
            <a:pPr marL="360000" indent="-360000">
              <a:lnSpc>
                <a:spcPts val="3000"/>
              </a:lnSpc>
              <a:spcAft>
                <a:spcPts val="1200"/>
              </a:spcAft>
              <a:buSzPct val="120000"/>
              <a:buFont typeface="Arial" pitchFamily="34" charset="0"/>
              <a:buChar char="•"/>
            </a:pPr>
            <a:r>
              <a:rPr lang="it-IT" b="1" dirty="0" smtClean="0">
                <a:latin typeface="Calibri" pitchFamily="34" charset="0"/>
              </a:rPr>
              <a:t>Investimenti indiretti</a:t>
            </a:r>
            <a:r>
              <a:rPr lang="it-IT" dirty="0" smtClean="0">
                <a:latin typeface="Calibri" pitchFamily="34" charset="0"/>
              </a:rPr>
              <a:t>: </a:t>
            </a:r>
            <a:r>
              <a:rPr lang="it-IT" sz="2400" b="1" dirty="0" smtClean="0">
                <a:latin typeface="Calibri" pitchFamily="34" charset="0"/>
              </a:rPr>
              <a:t>5,5mld</a:t>
            </a:r>
            <a:r>
              <a:rPr lang="it-IT" dirty="0" smtClean="0">
                <a:latin typeface="Calibri" pitchFamily="34" charset="0"/>
              </a:rPr>
              <a:t> di cui 3,7 </a:t>
            </a:r>
            <a:r>
              <a:rPr lang="it-IT" dirty="0" err="1" smtClean="0">
                <a:latin typeface="Calibri" pitchFamily="34" charset="0"/>
              </a:rPr>
              <a:t>mld</a:t>
            </a:r>
            <a:r>
              <a:rPr lang="it-IT" dirty="0" smtClean="0">
                <a:latin typeface="Calibri" pitchFamily="34" charset="0"/>
              </a:rPr>
              <a:t> gestione esterna con replica passiva indici di mercato e 800 ml. di gestioni patrimoniali</a:t>
            </a:r>
          </a:p>
          <a:p>
            <a:pPr marL="360000" indent="-360000">
              <a:lnSpc>
                <a:spcPts val="3000"/>
              </a:lnSpc>
              <a:spcAft>
                <a:spcPts val="1200"/>
              </a:spcAft>
              <a:buSzPct val="120000"/>
              <a:buFont typeface="Arial" pitchFamily="34" charset="0"/>
              <a:buChar char="•"/>
            </a:pPr>
            <a:r>
              <a:rPr lang="it-IT" dirty="0" smtClean="0">
                <a:latin typeface="Calibri" pitchFamily="34" charset="0"/>
              </a:rPr>
              <a:t>Liquidità 566 ml. </a:t>
            </a:r>
            <a:r>
              <a:rPr lang="it-IT" b="1" dirty="0" smtClean="0">
                <a:solidFill>
                  <a:schemeClr val="bg1"/>
                </a:solidFill>
                <a:effectLst>
                  <a:outerShdw blurRad="38100" dist="38100" dir="2700000" algn="tl">
                    <a:srgbClr val="000000">
                      <a:alpha val="43137"/>
                    </a:srgbClr>
                  </a:outerShdw>
                </a:effectLst>
                <a:latin typeface="Calibri" pitchFamily="34" charset="0"/>
              </a:rPr>
              <a:t>		</a:t>
            </a:r>
            <a:r>
              <a:rPr lang="it-IT" sz="2400" b="1" dirty="0" smtClean="0">
                <a:solidFill>
                  <a:schemeClr val="bg1"/>
                </a:solidFill>
                <a:effectLst>
                  <a:outerShdw blurRad="38100" dist="38100" dir="2700000" algn="tl">
                    <a:srgbClr val="000000">
                      <a:alpha val="43137"/>
                    </a:srgbClr>
                  </a:outerShdw>
                </a:effectLst>
                <a:latin typeface="Calibri" pitchFamily="34" charset="0"/>
              </a:rPr>
              <a:t>	</a:t>
            </a:r>
            <a:endParaRPr lang="it-IT" dirty="0" smtClean="0">
              <a:solidFill>
                <a:schemeClr val="bg1"/>
              </a:solidFill>
              <a:effectLst>
                <a:outerShdw blurRad="38100" dist="38100" dir="2700000" algn="tl">
                  <a:srgbClr val="000000">
                    <a:alpha val="43137"/>
                  </a:srgbClr>
                </a:outerShdw>
              </a:effectLst>
              <a:latin typeface="Calibri" pitchFamily="34" charset="0"/>
            </a:endParaRPr>
          </a:p>
          <a:p>
            <a:pPr marL="342900" indent="-342900">
              <a:lnSpc>
                <a:spcPts val="2400"/>
              </a:lnSpc>
              <a:spcAft>
                <a:spcPts val="600"/>
              </a:spcAft>
            </a:pPr>
            <a:endParaRPr lang="it-IT" dirty="0" smtClean="0">
              <a:solidFill>
                <a:schemeClr val="bg1"/>
              </a:solidFill>
              <a:effectLst>
                <a:outerShdw blurRad="38100" dist="38100" dir="2700000" algn="tl">
                  <a:srgbClr val="000000">
                    <a:alpha val="43137"/>
                  </a:srgbClr>
                </a:outerShdw>
              </a:effectLst>
              <a:latin typeface="Calibri" pitchFamily="34" charset="0"/>
            </a:endParaRPr>
          </a:p>
          <a:p>
            <a:pPr marL="342900" indent="-342900">
              <a:lnSpc>
                <a:spcPts val="2400"/>
              </a:lnSpc>
              <a:spcAft>
                <a:spcPts val="600"/>
              </a:spcAft>
            </a:pPr>
            <a:endParaRPr lang="it-IT" sz="2800" dirty="0" smtClean="0">
              <a:solidFill>
                <a:srgbClr val="FFFF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Rectangle 2"/>
          <p:cNvSpPr txBox="1">
            <a:spLocks noChangeArrowheads="1"/>
          </p:cNvSpPr>
          <p:nvPr/>
        </p:nvSpPr>
        <p:spPr bwMode="auto">
          <a:xfrm>
            <a:off x="251520" y="764704"/>
            <a:ext cx="8784976" cy="792088"/>
          </a:xfrm>
          <a:prstGeom prst="rect">
            <a:avLst/>
          </a:prstGeom>
          <a:noFill/>
          <a:ln w="9525">
            <a:noFill/>
            <a:miter lim="800000"/>
            <a:headEnd/>
            <a:tailEnd/>
          </a:ln>
          <a:effectLst/>
        </p:spPr>
        <p:txBody>
          <a:bodyPr anchor="ctr"/>
          <a:lstStyle/>
          <a:p>
            <a:pPr algn="ctr"/>
            <a:r>
              <a:rPr lang="it-IT" sz="4000" kern="0" dirty="0" smtClean="0">
                <a:solidFill>
                  <a:srgbClr val="00A6DE"/>
                </a:solidFill>
              </a:rPr>
              <a:t>Patrimonio immobiliare 6 MLD (38%) </a:t>
            </a:r>
          </a:p>
        </p:txBody>
      </p:sp>
      <p:sp>
        <p:nvSpPr>
          <p:cNvPr id="8" name="Rectangle 3"/>
          <p:cNvSpPr txBox="1">
            <a:spLocks noChangeArrowheads="1"/>
          </p:cNvSpPr>
          <p:nvPr/>
        </p:nvSpPr>
        <p:spPr bwMode="auto">
          <a:xfrm>
            <a:off x="1043608" y="2348880"/>
            <a:ext cx="6934200" cy="2160240"/>
          </a:xfrm>
          <a:prstGeom prst="rect">
            <a:avLst/>
          </a:prstGeom>
          <a:noFill/>
          <a:ln w="9525">
            <a:noFill/>
            <a:miter lim="800000"/>
            <a:headEnd/>
            <a:tailEnd/>
          </a:ln>
          <a:effectLst/>
        </p:spPr>
        <p:txBody>
          <a:bodyPr/>
          <a:lstStyle/>
          <a:p>
            <a:pPr marL="342900" indent="-342900">
              <a:lnSpc>
                <a:spcPts val="2400"/>
              </a:lnSpc>
              <a:spcAft>
                <a:spcPts val="600"/>
              </a:spcAft>
              <a:buSzPct val="120000"/>
              <a:buFont typeface="Arial" pitchFamily="34" charset="0"/>
              <a:buChar char="•"/>
            </a:pPr>
            <a:r>
              <a:rPr lang="it-IT" sz="2400" b="1" dirty="0" smtClean="0">
                <a:latin typeface="Calibri" pitchFamily="34" charset="0"/>
              </a:rPr>
              <a:t>3,4mld di diretto possesso,  2,6 </a:t>
            </a:r>
            <a:r>
              <a:rPr lang="it-IT" sz="2400" b="1" dirty="0" err="1" smtClean="0">
                <a:latin typeface="Calibri" pitchFamily="34" charset="0"/>
              </a:rPr>
              <a:t>mld</a:t>
            </a:r>
            <a:r>
              <a:rPr lang="it-IT" sz="2400" b="1" dirty="0" smtClean="0">
                <a:latin typeface="Calibri" pitchFamily="34" charset="0"/>
              </a:rPr>
              <a:t> in Fondi immobiliari</a:t>
            </a:r>
          </a:p>
          <a:p>
            <a:pPr marL="342900" indent="-342900">
              <a:lnSpc>
                <a:spcPts val="2400"/>
              </a:lnSpc>
              <a:spcAft>
                <a:spcPts val="600"/>
              </a:spcAft>
              <a:buSzPct val="120000"/>
              <a:buFont typeface="Arial" pitchFamily="34" charset="0"/>
              <a:buChar char="•"/>
            </a:pPr>
            <a:endParaRPr lang="it-IT" sz="2400" dirty="0" smtClean="0">
              <a:latin typeface="Calibri" pitchFamily="34" charset="0"/>
            </a:endParaRPr>
          </a:p>
          <a:p>
            <a:pPr marL="342900" indent="-342900">
              <a:lnSpc>
                <a:spcPts val="2400"/>
              </a:lnSpc>
              <a:spcAft>
                <a:spcPts val="600"/>
              </a:spcAft>
              <a:buSzPct val="120000"/>
              <a:buFont typeface="Arial" pitchFamily="34" charset="0"/>
              <a:buChar char="•"/>
            </a:pPr>
            <a:r>
              <a:rPr lang="it-IT" sz="2400" dirty="0" smtClean="0">
                <a:latin typeface="Calibri" pitchFamily="34" charset="0"/>
              </a:rPr>
              <a:t>Si gestisce con ERE la parte in possesso;</a:t>
            </a:r>
          </a:p>
          <a:p>
            <a:pPr marL="342900" indent="-342900">
              <a:lnSpc>
                <a:spcPts val="2400"/>
              </a:lnSpc>
              <a:spcAft>
                <a:spcPts val="600"/>
              </a:spcAft>
              <a:buSzPct val="120000"/>
              <a:buFont typeface="Arial" pitchFamily="34" charset="0"/>
              <a:buChar char="•"/>
            </a:pPr>
            <a:r>
              <a:rPr lang="it-IT" sz="2400" dirty="0" smtClean="0">
                <a:latin typeface="Calibri" pitchFamily="34" charset="0"/>
              </a:rPr>
              <a:t>si acquista solo tramite Fondi immobiliari;</a:t>
            </a:r>
          </a:p>
          <a:p>
            <a:pPr marL="342900" indent="-342900">
              <a:lnSpc>
                <a:spcPts val="2400"/>
              </a:lnSpc>
              <a:spcAft>
                <a:spcPts val="600"/>
              </a:spcAft>
              <a:buSzPct val="120000"/>
              <a:buFont typeface="Arial" pitchFamily="34" charset="0"/>
              <a:buChar char="•"/>
            </a:pPr>
            <a:r>
              <a:rPr lang="it-IT" sz="2400" dirty="0" smtClean="0">
                <a:latin typeface="Calibri" pitchFamily="34" charset="0"/>
              </a:rPr>
              <a:t> si dismette ciò che non dà più reddito significativo.</a:t>
            </a:r>
          </a:p>
          <a:p>
            <a:pPr marL="342900" indent="-342900">
              <a:lnSpc>
                <a:spcPts val="2400"/>
              </a:lnSpc>
              <a:spcAft>
                <a:spcPts val="600"/>
              </a:spcAft>
              <a:buSzPct val="120000"/>
            </a:pPr>
            <a:endParaRPr dirty="0"/>
          </a:p>
          <a:p>
            <a:pPr marL="342900" indent="-342900">
              <a:lnSpc>
                <a:spcPts val="2400"/>
              </a:lnSpc>
              <a:spcAft>
                <a:spcPts val="600"/>
              </a:spcAft>
            </a:pPr>
            <a:endParaRPr lang="it-IT" dirty="0" smtClean="0">
              <a:solidFill>
                <a:schemeClr val="bg1"/>
              </a:solidFill>
              <a:effectLst>
                <a:outerShdw blurRad="38100" dist="38100" dir="2700000" algn="tl">
                  <a:srgbClr val="000000">
                    <a:alpha val="43137"/>
                  </a:srgbClr>
                </a:outerShdw>
              </a:effectLst>
              <a:latin typeface="Calibri" pitchFamily="34" charset="0"/>
            </a:endParaRPr>
          </a:p>
          <a:p>
            <a:pPr marL="342900" indent="-342900">
              <a:lnSpc>
                <a:spcPts val="2400"/>
              </a:lnSpc>
              <a:spcAft>
                <a:spcPts val="600"/>
              </a:spcAft>
            </a:pPr>
            <a:endParaRPr lang="it-IT" dirty="0" smtClean="0">
              <a:solidFill>
                <a:schemeClr val="bg1"/>
              </a:solidFill>
              <a:effectLst>
                <a:outerShdw blurRad="38100" dist="38100" dir="2700000" algn="tl">
                  <a:srgbClr val="000000">
                    <a:alpha val="43137"/>
                  </a:srgbClr>
                </a:outerShdw>
              </a:effectLst>
              <a:latin typeface="Calibri" pitchFamily="34" charset="0"/>
            </a:endParaRPr>
          </a:p>
          <a:p>
            <a:pPr marL="342900" indent="-342900">
              <a:lnSpc>
                <a:spcPts val="2400"/>
              </a:lnSpc>
              <a:spcAft>
                <a:spcPts val="600"/>
              </a:spcAft>
            </a:pPr>
            <a:endParaRPr lang="it-IT" sz="2800" dirty="0" smtClean="0">
              <a:solidFill>
                <a:srgbClr val="FFFF00"/>
              </a:solidFill>
              <a:effectLst>
                <a:outerShdw blurRad="38100" dist="38100" dir="2700000" algn="tl">
                  <a:srgbClr val="000000">
                    <a:alpha val="43137"/>
                  </a:srgbClr>
                </a:outerShdw>
              </a:effectLst>
              <a:latin typeface="Calibri" pitchFamily="34" charset="0"/>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pPr/>
              <a:t>41</a:t>
            </a:fld>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Titolo 1"/>
          <p:cNvSpPr txBox="1">
            <a:spLocks/>
          </p:cNvSpPr>
          <p:nvPr/>
        </p:nvSpPr>
        <p:spPr bwMode="auto">
          <a:xfrm>
            <a:off x="0" y="476672"/>
            <a:ext cx="9144000" cy="6480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it-IT" sz="4000" b="1" kern="0" dirty="0" smtClean="0">
              <a:solidFill>
                <a:srgbClr val="00A6DE"/>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it-IT" sz="4000" kern="0" dirty="0" smtClean="0">
                <a:solidFill>
                  <a:srgbClr val="00A6DE"/>
                </a:solidFill>
              </a:rPr>
              <a:t>Bilancio consuntivo 2014</a:t>
            </a:r>
            <a:r>
              <a:rPr kumimoji="0" lang="it-IT" sz="400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rPr>
              <a:t/>
            </a:r>
            <a:br>
              <a:rPr kumimoji="0" lang="it-IT" sz="400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rPr>
            </a:br>
            <a:endParaRPr kumimoji="0" lang="it-IT" sz="4000" i="0" u="none" strike="noStrike" kern="0" cap="none" spc="0" normalizeH="0" baseline="0" noProof="0" dirty="0">
              <a:ln>
                <a:noFill/>
              </a:ln>
              <a:solidFill>
                <a:srgbClr val="FF0000"/>
              </a:solidFill>
              <a:effectLst>
                <a:outerShdw blurRad="38100" dist="38100" dir="2700000" algn="tl">
                  <a:srgbClr val="000000"/>
                </a:outerShdw>
              </a:effectLst>
              <a:uLnTx/>
              <a:uFillTx/>
              <a:latin typeface="+mj-lt"/>
              <a:ea typeface="+mj-ea"/>
              <a:cs typeface="+mj-cs"/>
            </a:endParaRPr>
          </a:p>
        </p:txBody>
      </p:sp>
      <p:sp>
        <p:nvSpPr>
          <p:cNvPr id="11" name="CasellaDiTesto 10"/>
          <p:cNvSpPr txBox="1"/>
          <p:nvPr/>
        </p:nvSpPr>
        <p:spPr>
          <a:xfrm>
            <a:off x="5004048" y="1700808"/>
            <a:ext cx="3838575" cy="2480679"/>
          </a:xfrm>
          <a:prstGeom prst="rect">
            <a:avLst/>
          </a:prstGeom>
          <a:noFill/>
        </p:spPr>
        <p:txBody>
          <a:bodyPr wrap="square" rtlCol="0">
            <a:spAutoFit/>
          </a:bodyPr>
          <a:lstStyle/>
          <a:p>
            <a:pPr defTabSz="914400" eaLnBrk="0" fontAlgn="base" hangingPunct="0">
              <a:spcBef>
                <a:spcPct val="20000"/>
              </a:spcBef>
              <a:spcAft>
                <a:spcPts val="1200"/>
              </a:spcAft>
              <a:buClr>
                <a:schemeClr val="hlink"/>
              </a:buClr>
              <a:buSzPct val="70000"/>
              <a:defRPr/>
            </a:pPr>
            <a:r>
              <a:rPr lang="it-IT" sz="2600" kern="0" dirty="0" smtClean="0"/>
              <a:t>Rapporto Patrimonio netto prestazioni 1994 = </a:t>
            </a:r>
            <a:r>
              <a:rPr lang="it-IT" sz="2600" b="1" kern="0" dirty="0" smtClean="0"/>
              <a:t>35,78</a:t>
            </a:r>
          </a:p>
          <a:p>
            <a:pPr defTabSz="914400" eaLnBrk="0" fontAlgn="base" hangingPunct="0">
              <a:spcBef>
                <a:spcPct val="20000"/>
              </a:spcBef>
              <a:spcAft>
                <a:spcPct val="0"/>
              </a:spcAft>
              <a:buClr>
                <a:schemeClr val="hlink"/>
              </a:buClr>
              <a:buSzPct val="70000"/>
              <a:defRPr/>
            </a:pPr>
            <a:r>
              <a:rPr lang="it-IT" sz="2600" kern="0" dirty="0" smtClean="0"/>
              <a:t>Rapporto Patrimonio netto prestazioni 2014 = </a:t>
            </a:r>
            <a:r>
              <a:rPr lang="it-IT" sz="2600" b="1" kern="0" dirty="0" smtClean="0"/>
              <a:t>12,60</a:t>
            </a:r>
          </a:p>
          <a:p>
            <a:pPr lvl="0"/>
            <a:endParaRPr lang="it-IT" b="1" kern="0" dirty="0" smtClean="0"/>
          </a:p>
          <a:p>
            <a:endParaRPr lang="it-IT" dirty="0"/>
          </a:p>
        </p:txBody>
      </p:sp>
      <p:sp>
        <p:nvSpPr>
          <p:cNvPr id="7" name="Segnaposto contenuto 2"/>
          <p:cNvSpPr txBox="1">
            <a:spLocks/>
          </p:cNvSpPr>
          <p:nvPr/>
        </p:nvSpPr>
        <p:spPr bwMode="auto">
          <a:xfrm>
            <a:off x="539552" y="1700808"/>
            <a:ext cx="4392488" cy="2304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eaLnBrk="0" fontAlgn="base" hangingPunct="0">
              <a:spcAft>
                <a:spcPts val="1200"/>
              </a:spcAft>
              <a:buClr>
                <a:schemeClr val="hlink"/>
              </a:buClr>
              <a:buSzPct val="70000"/>
              <a:tabLst>
                <a:tab pos="3943350" algn="r"/>
              </a:tabLst>
              <a:defRPr/>
            </a:pPr>
            <a:r>
              <a:rPr kumimoji="0" lang="it-IT" sz="2800" b="1" i="0" u="none" strike="noStrike" kern="0" cap="none" spc="0" normalizeH="0" baseline="0" noProof="0" dirty="0" smtClean="0">
                <a:ln>
                  <a:noFill/>
                </a:ln>
                <a:uLnTx/>
                <a:uFillTx/>
                <a:latin typeface="+mn-lt"/>
                <a:ea typeface="+mn-ea"/>
                <a:cs typeface="+mn-cs"/>
              </a:rPr>
              <a:t>Patrimonio 16,154</a:t>
            </a:r>
            <a:r>
              <a:rPr lang="it-IT" sz="2800" kern="0" dirty="0" err="1" smtClean="0"/>
              <a:t>mld</a:t>
            </a:r>
            <a:r>
              <a:rPr lang="it-IT" sz="2800" kern="0" dirty="0" smtClean="0"/>
              <a:t>. *</a:t>
            </a:r>
            <a:endParaRPr kumimoji="0" lang="it-IT" sz="2800" b="0" i="0" u="none" strike="noStrike" kern="0" cap="none" spc="0" normalizeH="0" baseline="0" noProof="0" dirty="0" smtClean="0">
              <a:ln>
                <a:noFill/>
              </a:ln>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tab pos="3943350" algn="r"/>
              </a:tabLst>
              <a:defRPr/>
            </a:pPr>
            <a:r>
              <a:rPr kumimoji="0" lang="it-IT" sz="2600" b="0" i="0" u="none" strike="noStrike" kern="0" cap="none" spc="0" normalizeH="0" baseline="0" noProof="0" dirty="0" smtClean="0">
                <a:ln>
                  <a:noFill/>
                </a:ln>
                <a:uLnTx/>
                <a:uFillTx/>
                <a:latin typeface="+mn-lt"/>
                <a:ea typeface="+mn-ea"/>
                <a:cs typeface="+mn-cs"/>
              </a:rPr>
              <a:t>Utile d’esercizio	</a:t>
            </a:r>
            <a:r>
              <a:rPr kumimoji="0" lang="it-IT" sz="2600" b="1" i="0" u="none" strike="noStrike" kern="0" cap="none" spc="0" normalizeH="0" baseline="0" noProof="0" dirty="0" smtClean="0">
                <a:ln>
                  <a:noFill/>
                </a:ln>
                <a:uLnTx/>
                <a:uFillTx/>
                <a:latin typeface="+mn-lt"/>
                <a:ea typeface="+mn-ea"/>
                <a:cs typeface="+mn-cs"/>
              </a:rPr>
              <a:t>1,182</a:t>
            </a:r>
            <a:r>
              <a:rPr kumimoji="0" lang="it-IT" sz="2600" b="0" i="0" u="none" strike="noStrike" kern="0" cap="none" spc="0" normalizeH="0" baseline="0" noProof="0" dirty="0" smtClean="0">
                <a:ln>
                  <a:noFill/>
                </a:ln>
                <a:uLnTx/>
                <a:uFillTx/>
                <a:latin typeface="+mn-lt"/>
                <a:ea typeface="+mn-ea"/>
                <a:cs typeface="+mn-cs"/>
              </a:rPr>
              <a:t>mld.</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tab pos="3943350" algn="r"/>
              </a:tabLst>
              <a:defRPr/>
            </a:pPr>
            <a:r>
              <a:rPr kumimoji="0" lang="it-IT" sz="2600" b="0" i="0" u="none" strike="noStrike" kern="0" cap="none" spc="0" normalizeH="0" baseline="0" noProof="0" dirty="0" smtClean="0">
                <a:ln>
                  <a:noFill/>
                </a:ln>
                <a:uLnTx/>
                <a:uFillTx/>
                <a:latin typeface="+mn-lt"/>
                <a:ea typeface="+mn-ea"/>
                <a:cs typeface="+mn-cs"/>
              </a:rPr>
              <a:t>Avanzo </a:t>
            </a:r>
            <a:r>
              <a:rPr kumimoji="0" lang="it-IT" sz="2600" b="0" i="0" u="none" strike="noStrike" kern="0" cap="none" spc="0" normalizeH="0" baseline="0" noProof="0" dirty="0" err="1" smtClean="0">
                <a:ln>
                  <a:noFill/>
                </a:ln>
                <a:uLnTx/>
                <a:uFillTx/>
                <a:latin typeface="+mn-lt"/>
                <a:ea typeface="+mn-ea"/>
                <a:cs typeface="+mn-cs"/>
              </a:rPr>
              <a:t>previd</a:t>
            </a:r>
            <a:r>
              <a:rPr kumimoji="0" lang="it-IT" sz="2600" b="0" i="0" u="none" strike="noStrike" kern="0" cap="none" spc="0" normalizeH="0" baseline="0" noProof="0" dirty="0" smtClean="0">
                <a:ln>
                  <a:noFill/>
                </a:ln>
                <a:uLnTx/>
                <a:uFillTx/>
                <a:latin typeface="+mn-lt"/>
                <a:ea typeface="+mn-ea"/>
                <a:cs typeface="+mn-cs"/>
              </a:rPr>
              <a:t>.</a:t>
            </a:r>
            <a:r>
              <a:rPr kumimoji="0" lang="it-IT" sz="2600" b="0" i="0" u="none" strike="noStrike" kern="0" cap="none" spc="0" normalizeH="0" noProof="0" dirty="0" smtClean="0">
                <a:ln>
                  <a:noFill/>
                </a:ln>
                <a:uLnTx/>
                <a:uFillTx/>
                <a:latin typeface="+mn-lt"/>
                <a:ea typeface="+mn-ea"/>
                <a:cs typeface="+mn-cs"/>
              </a:rPr>
              <a:t>            </a:t>
            </a:r>
            <a:r>
              <a:rPr kumimoji="0" lang="it-IT" sz="2600" b="1" i="0" u="none" strike="noStrike" kern="0" cap="none" spc="0" normalizeH="0" baseline="0" noProof="0" dirty="0" smtClean="0">
                <a:ln>
                  <a:noFill/>
                </a:ln>
                <a:uLnTx/>
                <a:uFillTx/>
                <a:latin typeface="+mn-lt"/>
                <a:ea typeface="+mn-ea"/>
                <a:cs typeface="+mn-cs"/>
              </a:rPr>
              <a:t>904</a:t>
            </a:r>
            <a:r>
              <a:rPr kumimoji="0" lang="it-IT" sz="2600" b="0" i="0" u="none" strike="noStrike" kern="0" cap="none" spc="0" normalizeH="0" baseline="0" noProof="0" dirty="0" smtClean="0">
                <a:ln>
                  <a:noFill/>
                </a:ln>
                <a:uLnTx/>
                <a:uFillTx/>
                <a:latin typeface="+mn-lt"/>
                <a:ea typeface="+mn-ea"/>
                <a:cs typeface="+mn-cs"/>
              </a:rPr>
              <a:t>ml.</a:t>
            </a:r>
          </a:p>
          <a:p>
            <a:pPr marL="342900" lvl="0" indent="-342900" eaLnBrk="0" fontAlgn="base" hangingPunct="0">
              <a:spcBef>
                <a:spcPct val="20000"/>
              </a:spcBef>
              <a:spcAft>
                <a:spcPct val="0"/>
              </a:spcAft>
              <a:buClr>
                <a:schemeClr val="hlink"/>
              </a:buClr>
              <a:buSzPct val="70000"/>
              <a:tabLst>
                <a:tab pos="3943350" algn="r"/>
              </a:tabLst>
              <a:defRPr/>
            </a:pPr>
            <a:r>
              <a:rPr kumimoji="0" lang="it-IT" sz="2600" b="0" i="0" u="none" strike="noStrike" kern="0" cap="none" spc="0" normalizeH="0" baseline="0" noProof="0" dirty="0" smtClean="0">
                <a:ln>
                  <a:noFill/>
                </a:ln>
                <a:uLnTx/>
                <a:uFillTx/>
                <a:latin typeface="+mn-lt"/>
                <a:ea typeface="+mn-ea"/>
                <a:cs typeface="+mn-cs"/>
              </a:rPr>
              <a:t>Avanzo non </a:t>
            </a:r>
            <a:r>
              <a:rPr kumimoji="0" lang="it-IT" sz="2600" b="0" i="0" u="none" strike="noStrike" kern="0" cap="none" spc="0" normalizeH="0" baseline="0" noProof="0" dirty="0" err="1" smtClean="0">
                <a:ln>
                  <a:noFill/>
                </a:ln>
                <a:uLnTx/>
                <a:uFillTx/>
                <a:latin typeface="+mn-lt"/>
                <a:ea typeface="+mn-ea"/>
                <a:cs typeface="+mn-cs"/>
              </a:rPr>
              <a:t>previd</a:t>
            </a:r>
            <a:r>
              <a:rPr kumimoji="0" lang="it-IT" sz="2600" b="0" i="0" u="none" strike="noStrike" kern="0" cap="none" spc="0" normalizeH="0" baseline="0" noProof="0" dirty="0" smtClean="0">
                <a:ln>
                  <a:noFill/>
                </a:ln>
                <a:uLnTx/>
                <a:uFillTx/>
                <a:latin typeface="+mn-lt"/>
                <a:ea typeface="+mn-ea"/>
                <a:cs typeface="+mn-cs"/>
              </a:rPr>
              <a:t>.	    </a:t>
            </a:r>
            <a:r>
              <a:rPr kumimoji="0" lang="it-IT" sz="2600" b="1" i="0" u="none" strike="noStrike" kern="0" cap="none" spc="0" normalizeH="0" baseline="0" noProof="0" dirty="0" smtClean="0">
                <a:ln>
                  <a:noFill/>
                </a:ln>
                <a:uLnTx/>
                <a:uFillTx/>
                <a:latin typeface="+mn-lt"/>
                <a:ea typeface="+mn-ea"/>
                <a:cs typeface="+mn-cs"/>
              </a:rPr>
              <a:t>405</a:t>
            </a:r>
            <a:r>
              <a:rPr kumimoji="0" lang="it-IT" sz="2600" b="0" i="0" u="none" strike="noStrike" kern="0" cap="none" spc="0" normalizeH="0" baseline="0" noProof="0" dirty="0" smtClean="0">
                <a:ln>
                  <a:noFill/>
                </a:ln>
                <a:uLnTx/>
                <a:uFillTx/>
                <a:latin typeface="+mn-lt"/>
                <a:ea typeface="+mn-ea"/>
                <a:cs typeface="+mn-cs"/>
              </a:rPr>
              <a:t>ml.*</a:t>
            </a:r>
            <a:r>
              <a:rPr lang="it-IT" sz="2600" kern="0" dirty="0" smtClean="0"/>
              <a:t>*</a:t>
            </a:r>
            <a:endParaRPr kumimoji="0" lang="it-IT" sz="2600" b="0" i="0" u="none" strike="noStrike" kern="0" cap="none" spc="0" normalizeH="0" baseline="0" noProof="0" dirty="0" smtClean="0">
              <a:ln>
                <a:noFill/>
              </a:ln>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endParaRPr kumimoji="0" lang="it-IT"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endParaRPr kumimoji="0" lang="it-IT"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endParaRPr kumimoji="0" lang="it-IT"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13" name="CasellaDiTesto 12"/>
          <p:cNvSpPr txBox="1"/>
          <p:nvPr/>
        </p:nvSpPr>
        <p:spPr>
          <a:xfrm>
            <a:off x="467544" y="4293096"/>
            <a:ext cx="8296734" cy="1908215"/>
          </a:xfrm>
          <a:prstGeom prst="rect">
            <a:avLst/>
          </a:prstGeom>
          <a:noFill/>
        </p:spPr>
        <p:txBody>
          <a:bodyPr wrap="square" rtlCol="0">
            <a:spAutoFit/>
          </a:bodyPr>
          <a:lstStyle/>
          <a:p>
            <a:pPr marL="85725" indent="-85725"/>
            <a:r>
              <a:rPr lang="it-IT" sz="3200" dirty="0" smtClean="0"/>
              <a:t>* </a:t>
            </a:r>
            <a:r>
              <a:rPr lang="it-IT" dirty="0" smtClean="0"/>
              <a:t>Valore contabile. A mercato il patrimonio è pari a circa 18 </a:t>
            </a:r>
            <a:r>
              <a:rPr lang="it-IT" dirty="0" err="1" smtClean="0"/>
              <a:t>mld</a:t>
            </a:r>
            <a:endParaRPr lang="it-IT" sz="3200" dirty="0" smtClean="0"/>
          </a:p>
          <a:p>
            <a:pPr marL="85725" indent="-85725"/>
            <a:r>
              <a:rPr lang="it-IT" sz="3200" dirty="0" smtClean="0"/>
              <a:t>*</a:t>
            </a:r>
            <a:r>
              <a:rPr lang="it-IT" dirty="0" smtClean="0"/>
              <a:t> </a:t>
            </a:r>
            <a:r>
              <a:rPr lang="it-IT" sz="3200" dirty="0" smtClean="0"/>
              <a:t>*</a:t>
            </a:r>
            <a:r>
              <a:rPr lang="it-IT" dirty="0" smtClean="0"/>
              <a:t> In realtà il patrimonio ha prodotto ricavi per </a:t>
            </a:r>
            <a:r>
              <a:rPr lang="it-IT" sz="2400" b="1" dirty="0" smtClean="0"/>
              <a:t>1,04 </a:t>
            </a:r>
            <a:r>
              <a:rPr lang="it-IT" dirty="0" smtClean="0"/>
              <a:t>miliardi di euro. Da questa somma   sono stati poi detratti oneri patrimoniali e finanziari, costi di gestione (compreso il personale), imposte sui proventi mobiliari e immobiliari, accantonamenti </a:t>
            </a:r>
          </a:p>
          <a:p>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Rectangle 2"/>
          <p:cNvSpPr txBox="1">
            <a:spLocks noChangeArrowheads="1"/>
          </p:cNvSpPr>
          <p:nvPr/>
        </p:nvSpPr>
        <p:spPr bwMode="auto">
          <a:xfrm>
            <a:off x="323528" y="980728"/>
            <a:ext cx="8568952" cy="648072"/>
          </a:xfrm>
          <a:prstGeom prst="rect">
            <a:avLst/>
          </a:prstGeom>
          <a:noFill/>
          <a:ln w="9525">
            <a:noFill/>
            <a:miter lim="800000"/>
            <a:headEnd/>
            <a:tailEnd/>
          </a:ln>
          <a:effectLst/>
        </p:spPr>
        <p:txBody>
          <a:bodyPr anchor="ctr"/>
          <a:lstStyle/>
          <a:p>
            <a:pPr algn="ctr" defTabSz="914400"/>
            <a:r>
              <a:rPr lang="it-IT" sz="4000" kern="0" dirty="0" smtClean="0">
                <a:solidFill>
                  <a:srgbClr val="00A6DE"/>
                </a:solidFill>
              </a:rPr>
              <a:t>Patrimonio mobiliare 11,307 MLD (65%)</a:t>
            </a:r>
            <a:endParaRPr lang="it-IT" sz="4000" kern="0" dirty="0">
              <a:solidFill>
                <a:srgbClr val="00A6DE"/>
              </a:solidFill>
            </a:endParaRPr>
          </a:p>
        </p:txBody>
      </p:sp>
      <p:sp>
        <p:nvSpPr>
          <p:cNvPr id="8" name="Rectangle 3"/>
          <p:cNvSpPr txBox="1">
            <a:spLocks noChangeArrowheads="1"/>
          </p:cNvSpPr>
          <p:nvPr/>
        </p:nvSpPr>
        <p:spPr bwMode="auto">
          <a:xfrm>
            <a:off x="395536" y="2060848"/>
            <a:ext cx="8458200" cy="2448272"/>
          </a:xfrm>
          <a:prstGeom prst="rect">
            <a:avLst/>
          </a:prstGeom>
          <a:noFill/>
          <a:ln w="9525">
            <a:noFill/>
            <a:miter lim="800000"/>
            <a:headEnd/>
            <a:tailEnd/>
          </a:ln>
          <a:effectLst/>
        </p:spPr>
        <p:txBody>
          <a:bodyPr/>
          <a:lstStyle/>
          <a:p>
            <a:pPr marL="360000" indent="-360000">
              <a:lnSpc>
                <a:spcPts val="3000"/>
              </a:lnSpc>
              <a:spcAft>
                <a:spcPts val="1200"/>
              </a:spcAft>
              <a:buSzPct val="120000"/>
              <a:buFont typeface="Arial" pitchFamily="34" charset="0"/>
              <a:buChar char="•"/>
            </a:pPr>
            <a:r>
              <a:rPr lang="it-IT" b="1" dirty="0" smtClean="0">
                <a:latin typeface="Calibri" pitchFamily="34" charset="0"/>
              </a:rPr>
              <a:t>Investimenti diretti</a:t>
            </a:r>
            <a:r>
              <a:rPr lang="it-IT" dirty="0" smtClean="0">
                <a:latin typeface="Calibri" pitchFamily="34" charset="0"/>
              </a:rPr>
              <a:t>: </a:t>
            </a:r>
            <a:r>
              <a:rPr lang="it-IT" sz="2400" b="1" dirty="0" smtClean="0">
                <a:latin typeface="Calibri" pitchFamily="34" charset="0"/>
              </a:rPr>
              <a:t>3,9mld</a:t>
            </a:r>
            <a:r>
              <a:rPr lang="it-IT" dirty="0" smtClean="0">
                <a:latin typeface="Calibri" pitchFamily="34" charset="0"/>
              </a:rPr>
              <a:t> (23%) di cui 1,6 impiegati in titoli e fondi “liquidi” e 2,3 in titoli strutturati</a:t>
            </a:r>
          </a:p>
          <a:p>
            <a:pPr marL="360000" indent="-360000">
              <a:lnSpc>
                <a:spcPts val="3000"/>
              </a:lnSpc>
              <a:spcAft>
                <a:spcPts val="1200"/>
              </a:spcAft>
              <a:buSzPct val="120000"/>
              <a:buFont typeface="Arial" pitchFamily="34" charset="0"/>
              <a:buChar char="•"/>
            </a:pPr>
            <a:r>
              <a:rPr lang="it-IT" b="1" dirty="0" smtClean="0">
                <a:latin typeface="Calibri" pitchFamily="34" charset="0"/>
              </a:rPr>
              <a:t>Investimenti indiretti</a:t>
            </a:r>
            <a:r>
              <a:rPr lang="it-IT" dirty="0" smtClean="0">
                <a:latin typeface="Calibri" pitchFamily="34" charset="0"/>
              </a:rPr>
              <a:t>: </a:t>
            </a:r>
            <a:r>
              <a:rPr lang="it-IT" sz="2400" b="1" dirty="0" smtClean="0">
                <a:latin typeface="Calibri" pitchFamily="34" charset="0"/>
              </a:rPr>
              <a:t>6,4mld</a:t>
            </a:r>
            <a:r>
              <a:rPr lang="it-IT" dirty="0" smtClean="0">
                <a:latin typeface="Calibri" pitchFamily="34" charset="0"/>
              </a:rPr>
              <a:t> di cui 4,7 </a:t>
            </a:r>
            <a:r>
              <a:rPr lang="it-IT" dirty="0" err="1" smtClean="0">
                <a:latin typeface="Calibri" pitchFamily="34" charset="0"/>
              </a:rPr>
              <a:t>mld</a:t>
            </a:r>
            <a:r>
              <a:rPr lang="it-IT" dirty="0" smtClean="0">
                <a:latin typeface="Calibri" pitchFamily="34" charset="0"/>
              </a:rPr>
              <a:t> gestione esterna con replica passiva indici di mercato e 1,2 ml. di gestioni attive</a:t>
            </a:r>
          </a:p>
          <a:p>
            <a:pPr marL="360000" indent="-360000">
              <a:lnSpc>
                <a:spcPts val="3000"/>
              </a:lnSpc>
              <a:spcAft>
                <a:spcPts val="1200"/>
              </a:spcAft>
              <a:buSzPct val="120000"/>
              <a:buFont typeface="Arial" pitchFamily="34" charset="0"/>
              <a:buChar char="•"/>
            </a:pPr>
            <a:r>
              <a:rPr lang="it-IT" dirty="0" smtClean="0">
                <a:latin typeface="Calibri" pitchFamily="34" charset="0"/>
              </a:rPr>
              <a:t>Liquidità 878 ml. </a:t>
            </a:r>
          </a:p>
          <a:p>
            <a:pPr marL="360000" indent="-360000">
              <a:lnSpc>
                <a:spcPts val="3000"/>
              </a:lnSpc>
              <a:spcAft>
                <a:spcPts val="1200"/>
              </a:spcAft>
              <a:buSzPct val="120000"/>
            </a:pPr>
            <a:r>
              <a:rPr lang="it-IT" b="1" dirty="0" smtClean="0">
                <a:latin typeface="Calibri" pitchFamily="34" charset="0"/>
              </a:rPr>
              <a:t>	(</a:t>
            </a:r>
            <a:r>
              <a:rPr lang="it-IT" b="1" i="1" dirty="0" smtClean="0">
                <a:latin typeface="Calibri" pitchFamily="34" charset="0"/>
              </a:rPr>
              <a:t>valori a mercato</a:t>
            </a:r>
            <a:r>
              <a:rPr lang="it-IT" b="1" dirty="0" smtClean="0">
                <a:latin typeface="Calibri" pitchFamily="34" charset="0"/>
              </a:rPr>
              <a:t>)</a:t>
            </a:r>
          </a:p>
          <a:p>
            <a:pPr marL="360000" indent="-360000">
              <a:lnSpc>
                <a:spcPts val="3000"/>
              </a:lnSpc>
              <a:spcAft>
                <a:spcPts val="1200"/>
              </a:spcAft>
              <a:buSzPct val="120000"/>
              <a:buFont typeface="Arial" pitchFamily="34" charset="0"/>
              <a:buChar char="•"/>
            </a:pPr>
            <a:r>
              <a:rPr lang="it-IT" b="1" dirty="0" smtClean="0">
                <a:solidFill>
                  <a:schemeClr val="bg1"/>
                </a:solidFill>
                <a:effectLst>
                  <a:outerShdw blurRad="38100" dist="38100" dir="2700000" algn="tl">
                    <a:srgbClr val="000000">
                      <a:alpha val="43137"/>
                    </a:srgbClr>
                  </a:outerShdw>
                </a:effectLst>
                <a:latin typeface="Calibri" pitchFamily="34" charset="0"/>
              </a:rPr>
              <a:t>		</a:t>
            </a:r>
            <a:r>
              <a:rPr lang="it-IT" sz="2400" b="1" dirty="0" smtClean="0">
                <a:solidFill>
                  <a:schemeClr val="bg1"/>
                </a:solidFill>
                <a:effectLst>
                  <a:outerShdw blurRad="38100" dist="38100" dir="2700000" algn="tl">
                    <a:srgbClr val="000000">
                      <a:alpha val="43137"/>
                    </a:srgbClr>
                  </a:outerShdw>
                </a:effectLst>
                <a:latin typeface="Calibri" pitchFamily="34" charset="0"/>
              </a:rPr>
              <a:t>	</a:t>
            </a:r>
            <a:endParaRPr lang="it-IT" dirty="0" smtClean="0">
              <a:solidFill>
                <a:schemeClr val="bg1"/>
              </a:solidFill>
              <a:effectLst>
                <a:outerShdw blurRad="38100" dist="38100" dir="2700000" algn="tl">
                  <a:srgbClr val="000000">
                    <a:alpha val="43137"/>
                  </a:srgbClr>
                </a:outerShdw>
              </a:effectLst>
              <a:latin typeface="Calibri" pitchFamily="34" charset="0"/>
            </a:endParaRPr>
          </a:p>
          <a:p>
            <a:pPr marL="342900" indent="-342900">
              <a:lnSpc>
                <a:spcPts val="2400"/>
              </a:lnSpc>
              <a:spcAft>
                <a:spcPts val="600"/>
              </a:spcAft>
            </a:pPr>
            <a:endParaRPr lang="it-IT" dirty="0" smtClean="0">
              <a:solidFill>
                <a:schemeClr val="bg1"/>
              </a:solidFill>
              <a:effectLst>
                <a:outerShdw blurRad="38100" dist="38100" dir="2700000" algn="tl">
                  <a:srgbClr val="000000">
                    <a:alpha val="43137"/>
                  </a:srgbClr>
                </a:outerShdw>
              </a:effectLst>
              <a:latin typeface="Calibri" pitchFamily="34" charset="0"/>
            </a:endParaRPr>
          </a:p>
          <a:p>
            <a:pPr marL="342900" indent="-342900">
              <a:lnSpc>
                <a:spcPts val="2400"/>
              </a:lnSpc>
              <a:spcAft>
                <a:spcPts val="600"/>
              </a:spcAft>
            </a:pPr>
            <a:endParaRPr lang="it-IT" sz="2800" dirty="0" smtClean="0">
              <a:solidFill>
                <a:srgbClr val="FFFF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Rectangle 2"/>
          <p:cNvSpPr txBox="1">
            <a:spLocks noChangeArrowheads="1"/>
          </p:cNvSpPr>
          <p:nvPr/>
        </p:nvSpPr>
        <p:spPr bwMode="auto">
          <a:xfrm>
            <a:off x="251520" y="764704"/>
            <a:ext cx="8784976" cy="792088"/>
          </a:xfrm>
          <a:prstGeom prst="rect">
            <a:avLst/>
          </a:prstGeom>
          <a:noFill/>
          <a:ln w="9525">
            <a:noFill/>
            <a:miter lim="800000"/>
            <a:headEnd/>
            <a:tailEnd/>
          </a:ln>
          <a:effectLst/>
        </p:spPr>
        <p:txBody>
          <a:bodyPr anchor="ctr"/>
          <a:lstStyle/>
          <a:p>
            <a:pPr algn="ctr"/>
            <a:r>
              <a:rPr lang="it-IT" sz="4000" kern="0" dirty="0" smtClean="0">
                <a:solidFill>
                  <a:srgbClr val="00A6DE"/>
                </a:solidFill>
              </a:rPr>
              <a:t>Patrimonio immobiliare 6 MLD (34,5%) </a:t>
            </a:r>
          </a:p>
        </p:txBody>
      </p:sp>
      <p:sp>
        <p:nvSpPr>
          <p:cNvPr id="8" name="Rectangle 3"/>
          <p:cNvSpPr txBox="1">
            <a:spLocks noChangeArrowheads="1"/>
          </p:cNvSpPr>
          <p:nvPr/>
        </p:nvSpPr>
        <p:spPr bwMode="auto">
          <a:xfrm>
            <a:off x="1043608" y="2132856"/>
            <a:ext cx="6934200" cy="2160240"/>
          </a:xfrm>
          <a:prstGeom prst="rect">
            <a:avLst/>
          </a:prstGeom>
          <a:noFill/>
          <a:ln w="9525">
            <a:noFill/>
            <a:miter lim="800000"/>
            <a:headEnd/>
            <a:tailEnd/>
          </a:ln>
          <a:effectLst/>
        </p:spPr>
        <p:txBody>
          <a:bodyPr/>
          <a:lstStyle/>
          <a:p>
            <a:pPr marL="342900" indent="-342900">
              <a:lnSpc>
                <a:spcPts val="2400"/>
              </a:lnSpc>
              <a:spcAft>
                <a:spcPts val="600"/>
              </a:spcAft>
              <a:buSzPct val="120000"/>
              <a:buFont typeface="Arial" pitchFamily="34" charset="0"/>
              <a:buChar char="•"/>
            </a:pPr>
            <a:r>
              <a:rPr lang="it-IT" sz="2400" b="1" dirty="0" smtClean="0">
                <a:latin typeface="Calibri" pitchFamily="34" charset="0"/>
              </a:rPr>
              <a:t>3,0 </a:t>
            </a:r>
            <a:r>
              <a:rPr lang="it-IT" sz="2400" b="1" dirty="0" err="1" smtClean="0">
                <a:latin typeface="Calibri" pitchFamily="34" charset="0"/>
              </a:rPr>
              <a:t>mld</a:t>
            </a:r>
            <a:r>
              <a:rPr lang="it-IT" sz="2400" b="1" dirty="0" smtClean="0">
                <a:latin typeface="Calibri" pitchFamily="34" charset="0"/>
              </a:rPr>
              <a:t> di diretto possesso,  2,9 </a:t>
            </a:r>
            <a:r>
              <a:rPr lang="it-IT" sz="2400" b="1" dirty="0" err="1" smtClean="0">
                <a:latin typeface="Calibri" pitchFamily="34" charset="0"/>
              </a:rPr>
              <a:t>mld</a:t>
            </a:r>
            <a:r>
              <a:rPr lang="it-IT" sz="2400" b="1" dirty="0" smtClean="0">
                <a:latin typeface="Calibri" pitchFamily="34" charset="0"/>
              </a:rPr>
              <a:t> in Fondi immobiliari</a:t>
            </a:r>
          </a:p>
          <a:p>
            <a:pPr marL="342900" indent="-342900">
              <a:lnSpc>
                <a:spcPts val="2400"/>
              </a:lnSpc>
              <a:spcAft>
                <a:spcPts val="600"/>
              </a:spcAft>
              <a:buSzPct val="120000"/>
            </a:pPr>
            <a:endParaRPr lang="it-IT" sz="2400" dirty="0" smtClean="0">
              <a:latin typeface="Calibri" pitchFamily="34" charset="0"/>
            </a:endParaRPr>
          </a:p>
          <a:p>
            <a:pPr marL="342900" indent="-342900">
              <a:lnSpc>
                <a:spcPts val="2400"/>
              </a:lnSpc>
              <a:spcAft>
                <a:spcPts val="600"/>
              </a:spcAft>
              <a:buSzPct val="120000"/>
              <a:buFont typeface="Arial" pitchFamily="34" charset="0"/>
              <a:buChar char="•"/>
            </a:pPr>
            <a:r>
              <a:rPr lang="it-IT" sz="2400" dirty="0" smtClean="0">
                <a:latin typeface="Calibri" pitchFamily="34" charset="0"/>
              </a:rPr>
              <a:t>Si gestisce con ERE la parte in possesso;</a:t>
            </a:r>
          </a:p>
          <a:p>
            <a:pPr marL="342900" indent="-342900">
              <a:lnSpc>
                <a:spcPts val="2400"/>
              </a:lnSpc>
              <a:spcAft>
                <a:spcPts val="600"/>
              </a:spcAft>
              <a:buSzPct val="120000"/>
              <a:buFont typeface="Arial" pitchFamily="34" charset="0"/>
              <a:buChar char="•"/>
            </a:pPr>
            <a:r>
              <a:rPr lang="it-IT" sz="2400" dirty="0" smtClean="0">
                <a:latin typeface="Calibri" pitchFamily="34" charset="0"/>
              </a:rPr>
              <a:t>si acquista solo tramite Fondi immobiliari;</a:t>
            </a:r>
          </a:p>
          <a:p>
            <a:pPr marL="342900" indent="-342900">
              <a:lnSpc>
                <a:spcPts val="2400"/>
              </a:lnSpc>
              <a:spcAft>
                <a:spcPts val="600"/>
              </a:spcAft>
              <a:buSzPct val="120000"/>
              <a:buFont typeface="Arial" pitchFamily="34" charset="0"/>
              <a:buChar char="•"/>
            </a:pPr>
            <a:r>
              <a:rPr lang="it-IT" sz="2400" dirty="0" smtClean="0">
                <a:latin typeface="Calibri" pitchFamily="34" charset="0"/>
              </a:rPr>
              <a:t>si dismette ciò che non dà più reddito significativo.</a:t>
            </a:r>
          </a:p>
          <a:p>
            <a:pPr marL="342900" indent="-342900">
              <a:lnSpc>
                <a:spcPts val="2400"/>
              </a:lnSpc>
              <a:spcAft>
                <a:spcPts val="600"/>
              </a:spcAft>
              <a:buSzPct val="120000"/>
              <a:buFont typeface="Arial" pitchFamily="34" charset="0"/>
              <a:buChar char="•"/>
            </a:pPr>
            <a:endParaRPr lang="it-IT" sz="2400" dirty="0" smtClean="0">
              <a:latin typeface="Calibri" pitchFamily="34" charset="0"/>
            </a:endParaRPr>
          </a:p>
          <a:p>
            <a:pPr marL="342900" indent="-342900">
              <a:lnSpc>
                <a:spcPts val="2400"/>
              </a:lnSpc>
              <a:spcAft>
                <a:spcPts val="600"/>
              </a:spcAft>
              <a:buSzPct val="120000"/>
            </a:pPr>
            <a:r>
              <a:rPr lang="it-IT" b="1" dirty="0" smtClean="0">
                <a:latin typeface="Calibri" pitchFamily="34" charset="0"/>
              </a:rPr>
              <a:t>	(</a:t>
            </a:r>
            <a:r>
              <a:rPr lang="it-IT" b="1" i="1" dirty="0" smtClean="0">
                <a:latin typeface="Calibri" pitchFamily="34" charset="0"/>
              </a:rPr>
              <a:t>valori a mercato</a:t>
            </a:r>
            <a:r>
              <a:rPr lang="it-IT" b="1" dirty="0" smtClean="0">
                <a:latin typeface="Calibri" pitchFamily="34" charset="0"/>
              </a:rPr>
              <a:t>)</a:t>
            </a:r>
          </a:p>
          <a:p>
            <a:pPr marL="342900" indent="-342900">
              <a:lnSpc>
                <a:spcPts val="2400"/>
              </a:lnSpc>
              <a:spcAft>
                <a:spcPts val="600"/>
              </a:spcAft>
              <a:buSzPct val="120000"/>
            </a:pPr>
            <a:endParaRPr lang="it-IT" sz="2400" dirty="0" smtClean="0">
              <a:latin typeface="Calibri" pitchFamily="34" charset="0"/>
            </a:endParaRPr>
          </a:p>
          <a:p>
            <a:pPr marL="342900" indent="-342900">
              <a:lnSpc>
                <a:spcPts val="2400"/>
              </a:lnSpc>
              <a:spcAft>
                <a:spcPts val="600"/>
              </a:spcAft>
              <a:buSzPct val="120000"/>
            </a:pPr>
            <a:endParaRPr dirty="0"/>
          </a:p>
          <a:p>
            <a:pPr marL="342900" indent="-342900">
              <a:lnSpc>
                <a:spcPts val="2400"/>
              </a:lnSpc>
              <a:spcAft>
                <a:spcPts val="600"/>
              </a:spcAft>
            </a:pPr>
            <a:endParaRPr lang="it-IT" dirty="0" smtClean="0">
              <a:solidFill>
                <a:schemeClr val="bg1"/>
              </a:solidFill>
              <a:effectLst>
                <a:outerShdw blurRad="38100" dist="38100" dir="2700000" algn="tl">
                  <a:srgbClr val="000000">
                    <a:alpha val="43137"/>
                  </a:srgbClr>
                </a:outerShdw>
              </a:effectLst>
              <a:latin typeface="Calibri" pitchFamily="34" charset="0"/>
            </a:endParaRPr>
          </a:p>
          <a:p>
            <a:pPr marL="342900" indent="-342900">
              <a:lnSpc>
                <a:spcPts val="2400"/>
              </a:lnSpc>
              <a:spcAft>
                <a:spcPts val="600"/>
              </a:spcAft>
            </a:pPr>
            <a:endParaRPr lang="it-IT" dirty="0" smtClean="0">
              <a:solidFill>
                <a:schemeClr val="bg1"/>
              </a:solidFill>
              <a:effectLst>
                <a:outerShdw blurRad="38100" dist="38100" dir="2700000" algn="tl">
                  <a:srgbClr val="000000">
                    <a:alpha val="43137"/>
                  </a:srgbClr>
                </a:outerShdw>
              </a:effectLst>
              <a:latin typeface="Calibri" pitchFamily="34" charset="0"/>
            </a:endParaRPr>
          </a:p>
          <a:p>
            <a:pPr marL="342900" indent="-342900">
              <a:lnSpc>
                <a:spcPts val="2400"/>
              </a:lnSpc>
              <a:spcAft>
                <a:spcPts val="600"/>
              </a:spcAft>
            </a:pPr>
            <a:endParaRPr lang="it-IT" sz="2800" dirty="0" smtClean="0">
              <a:solidFill>
                <a:srgbClr val="FFFF00"/>
              </a:solidFill>
              <a:effectLst>
                <a:outerShdw blurRad="38100" dist="38100" dir="2700000" algn="tl">
                  <a:srgbClr val="000000">
                    <a:alpha val="43137"/>
                  </a:srgbClr>
                </a:outerShdw>
              </a:effectLst>
              <a:latin typeface="Calibri" pitchFamily="34" charset="0"/>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pPr/>
              <a:t>44</a:t>
            </a:fld>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RV-ENPAM\redazione\Immagine coordinata\Slide\2a Templ. pres.slide.jpg"/>
          <p:cNvPicPr>
            <a:picLocks noChangeAspect="1" noChangeArrowheads="1"/>
          </p:cNvPicPr>
          <p:nvPr/>
        </p:nvPicPr>
        <p:blipFill>
          <a:blip r:embed="rId3" cstate="print"/>
          <a:srcRect/>
          <a:stretch>
            <a:fillRect/>
          </a:stretch>
        </p:blipFill>
        <p:spPr bwMode="auto">
          <a:xfrm>
            <a:off x="0" y="19050"/>
            <a:ext cx="9144000" cy="6838950"/>
          </a:xfrm>
          <a:prstGeom prst="rect">
            <a:avLst/>
          </a:prstGeom>
          <a:noFill/>
          <a:ln w="9525">
            <a:noFill/>
            <a:miter lim="800000"/>
            <a:headEnd/>
            <a:tailEnd/>
          </a:ln>
        </p:spPr>
      </p:pic>
      <p:sp>
        <p:nvSpPr>
          <p:cNvPr id="5" name="Titolo 1"/>
          <p:cNvSpPr txBox="1">
            <a:spLocks/>
          </p:cNvSpPr>
          <p:nvPr/>
        </p:nvSpPr>
        <p:spPr bwMode="auto">
          <a:xfrm>
            <a:off x="0" y="260648"/>
            <a:ext cx="9144000" cy="658515"/>
          </a:xfrm>
          <a:prstGeom prst="rect">
            <a:avLst/>
          </a:prstGeom>
          <a:noFill/>
          <a:ln w="9525">
            <a:noFill/>
            <a:miter lim="800000"/>
            <a:headEnd/>
            <a:tailEnd/>
          </a:ln>
        </p:spPr>
        <p:txBody>
          <a:bodyPr anchor="ctr">
            <a:normAutofit/>
          </a:bodyPr>
          <a:lstStyle/>
          <a:p>
            <a:pPr algn="ctr" eaLnBrk="0" hangingPunct="0">
              <a:defRPr/>
            </a:pPr>
            <a:r>
              <a:rPr lang="it-IT" sz="3200" b="1" dirty="0" smtClean="0">
                <a:solidFill>
                  <a:srgbClr val="00A6DE"/>
                </a:solidFill>
                <a:ea typeface="+mj-ea"/>
                <a:cs typeface="Times New Roman" pitchFamily="18" charset="0"/>
              </a:rPr>
              <a:t>Bilancio consuntivo 2015</a:t>
            </a:r>
            <a:endParaRPr lang="it-IT" sz="3200" b="1" dirty="0">
              <a:solidFill>
                <a:srgbClr val="00A6DE"/>
              </a:solidFill>
              <a:ea typeface="+mj-ea"/>
              <a:cs typeface="Times New Roman" pitchFamily="18" charset="0"/>
            </a:endParaRPr>
          </a:p>
        </p:txBody>
      </p:sp>
      <p:sp>
        <p:nvSpPr>
          <p:cNvPr id="3086" name="CasellaDiTesto 13"/>
          <p:cNvSpPr txBox="1">
            <a:spLocks noChangeArrowheads="1"/>
          </p:cNvSpPr>
          <p:nvPr/>
        </p:nvSpPr>
        <p:spPr bwMode="auto">
          <a:xfrm>
            <a:off x="3203848" y="2420888"/>
            <a:ext cx="1728788" cy="369887"/>
          </a:xfrm>
          <a:prstGeom prst="rect">
            <a:avLst/>
          </a:prstGeom>
          <a:noFill/>
          <a:ln w="9525">
            <a:noFill/>
            <a:miter lim="800000"/>
            <a:headEnd/>
            <a:tailEnd/>
          </a:ln>
        </p:spPr>
        <p:txBody>
          <a:bodyPr>
            <a:spAutoFit/>
          </a:bodyPr>
          <a:lstStyle/>
          <a:p>
            <a:pPr algn="r"/>
            <a:r>
              <a:rPr lang="it-IT" b="1" dirty="0">
                <a:latin typeface="+mj-lt"/>
              </a:rPr>
              <a:t> </a:t>
            </a:r>
            <a:endParaRPr lang="it-IT" b="1" dirty="0">
              <a:solidFill>
                <a:schemeClr val="tx2"/>
              </a:solidFill>
              <a:latin typeface="Times New Roman" pitchFamily="18" charset="0"/>
              <a:cs typeface="Times New Roman" pitchFamily="18" charset="0"/>
            </a:endParaRPr>
          </a:p>
        </p:txBody>
      </p:sp>
      <p:sp>
        <p:nvSpPr>
          <p:cNvPr id="3087" name="CasellaDiTesto 14"/>
          <p:cNvSpPr txBox="1">
            <a:spLocks noChangeArrowheads="1"/>
          </p:cNvSpPr>
          <p:nvPr/>
        </p:nvSpPr>
        <p:spPr bwMode="auto">
          <a:xfrm>
            <a:off x="4860032" y="2420888"/>
            <a:ext cx="1817688" cy="369887"/>
          </a:xfrm>
          <a:prstGeom prst="rect">
            <a:avLst/>
          </a:prstGeom>
          <a:noFill/>
          <a:ln w="9525">
            <a:noFill/>
            <a:miter lim="800000"/>
            <a:headEnd/>
            <a:tailEnd/>
          </a:ln>
        </p:spPr>
        <p:txBody>
          <a:bodyPr>
            <a:spAutoFit/>
          </a:bodyPr>
          <a:lstStyle/>
          <a:p>
            <a:endParaRPr lang="it-IT" dirty="0">
              <a:solidFill>
                <a:schemeClr val="tx2"/>
              </a:solidFill>
              <a:latin typeface="Times New Roman" pitchFamily="18" charset="0"/>
              <a:cs typeface="Times New Roman" pitchFamily="18" charset="0"/>
            </a:endParaRPr>
          </a:p>
        </p:txBody>
      </p:sp>
      <p:sp>
        <p:nvSpPr>
          <p:cNvPr id="3088" name="CasellaDiTesto 15"/>
          <p:cNvSpPr txBox="1">
            <a:spLocks noChangeArrowheads="1"/>
          </p:cNvSpPr>
          <p:nvPr/>
        </p:nvSpPr>
        <p:spPr bwMode="auto">
          <a:xfrm>
            <a:off x="3222625" y="4572000"/>
            <a:ext cx="1727200" cy="369888"/>
          </a:xfrm>
          <a:prstGeom prst="rect">
            <a:avLst/>
          </a:prstGeom>
          <a:noFill/>
          <a:ln w="9525">
            <a:noFill/>
            <a:miter lim="800000"/>
            <a:headEnd/>
            <a:tailEnd/>
          </a:ln>
        </p:spPr>
        <p:txBody>
          <a:bodyPr>
            <a:spAutoFit/>
          </a:bodyPr>
          <a:lstStyle/>
          <a:p>
            <a:pPr algn="r"/>
            <a:r>
              <a:rPr lang="it-IT" b="1" dirty="0">
                <a:latin typeface="+mj-lt"/>
              </a:rPr>
              <a:t> </a:t>
            </a:r>
            <a:endParaRPr lang="it-IT" b="1" dirty="0">
              <a:solidFill>
                <a:schemeClr val="tx2"/>
              </a:solidFill>
              <a:latin typeface="Times New Roman" pitchFamily="18" charset="0"/>
              <a:cs typeface="Times New Roman" pitchFamily="18" charset="0"/>
            </a:endParaRPr>
          </a:p>
        </p:txBody>
      </p:sp>
      <p:sp>
        <p:nvSpPr>
          <p:cNvPr id="16" name="Titolo 15"/>
          <p:cNvSpPr>
            <a:spLocks noGrp="1"/>
          </p:cNvSpPr>
          <p:nvPr>
            <p:ph type="ctrTitle"/>
          </p:nvPr>
        </p:nvSpPr>
        <p:spPr>
          <a:xfrm>
            <a:off x="251520" y="1196752"/>
            <a:ext cx="8784976" cy="2520280"/>
          </a:xfrm>
        </p:spPr>
        <p:txBody>
          <a:bodyPr>
            <a:normAutofit/>
          </a:bodyPr>
          <a:lstStyle/>
          <a:p>
            <a:pPr algn="l">
              <a:lnSpc>
                <a:spcPts val="2640"/>
              </a:lnSpc>
            </a:pPr>
            <a:r>
              <a:rPr lang="it-IT" sz="2400" dirty="0" smtClean="0">
                <a:latin typeface="Calibri" pitchFamily="34" charset="0"/>
                <a:ea typeface="+mn-ea"/>
                <a:cs typeface="+mn-cs"/>
              </a:rPr>
              <a:t>Patrimonio 17,201 mld.*			Rapporto Patrimonio netto 						prestazioni 1994 =41,10</a:t>
            </a:r>
            <a:br>
              <a:rPr lang="it-IT" sz="2400" dirty="0" smtClean="0">
                <a:latin typeface="Calibri" pitchFamily="34" charset="0"/>
                <a:ea typeface="+mn-ea"/>
                <a:cs typeface="+mn-cs"/>
              </a:rPr>
            </a:br>
            <a:r>
              <a:rPr lang="it-IT" sz="2400" dirty="0" smtClean="0">
                <a:latin typeface="Calibri" pitchFamily="34" charset="0"/>
                <a:ea typeface="+mn-ea"/>
                <a:cs typeface="+mn-cs"/>
              </a:rPr>
              <a:t>Utile d’esercizio 	1,046 </a:t>
            </a:r>
            <a:r>
              <a:rPr lang="it-IT" sz="2400" dirty="0" err="1" smtClean="0">
                <a:latin typeface="Calibri" pitchFamily="34" charset="0"/>
                <a:ea typeface="+mn-ea"/>
                <a:cs typeface="+mn-cs"/>
              </a:rPr>
              <a:t>mld</a:t>
            </a:r>
            <a:r>
              <a:rPr lang="it-IT" sz="2400" dirty="0" smtClean="0">
                <a:latin typeface="Calibri" pitchFamily="34" charset="0"/>
                <a:ea typeface="+mn-ea"/>
                <a:cs typeface="+mn-cs"/>
              </a:rPr>
              <a:t>.</a:t>
            </a:r>
            <a:br>
              <a:rPr lang="it-IT" sz="2400" dirty="0" smtClean="0">
                <a:latin typeface="Calibri" pitchFamily="34" charset="0"/>
                <a:ea typeface="+mn-ea"/>
                <a:cs typeface="+mn-cs"/>
              </a:rPr>
            </a:br>
            <a:r>
              <a:rPr lang="it-IT" sz="2400" dirty="0" smtClean="0">
                <a:latin typeface="Calibri" pitchFamily="34" charset="0"/>
                <a:ea typeface="+mn-ea"/>
                <a:cs typeface="+mn-cs"/>
              </a:rPr>
              <a:t/>
            </a:r>
            <a:br>
              <a:rPr lang="it-IT" sz="2400" dirty="0" smtClean="0">
                <a:latin typeface="Calibri" pitchFamily="34" charset="0"/>
                <a:ea typeface="+mn-ea"/>
                <a:cs typeface="+mn-cs"/>
              </a:rPr>
            </a:br>
            <a:r>
              <a:rPr lang="it-IT" sz="2400" dirty="0" smtClean="0">
                <a:latin typeface="Calibri" pitchFamily="34" charset="0"/>
                <a:ea typeface="+mn-ea"/>
                <a:cs typeface="+mn-cs"/>
              </a:rPr>
              <a:t>Avanzo </a:t>
            </a:r>
            <a:r>
              <a:rPr lang="it-IT" sz="2400" dirty="0" err="1" smtClean="0">
                <a:latin typeface="Calibri" pitchFamily="34" charset="0"/>
                <a:ea typeface="+mn-ea"/>
                <a:cs typeface="+mn-cs"/>
              </a:rPr>
              <a:t>prev</a:t>
            </a:r>
            <a:r>
              <a:rPr lang="it-IT" sz="2400" dirty="0" smtClean="0">
                <a:latin typeface="Calibri" pitchFamily="34" charset="0"/>
                <a:ea typeface="+mn-ea"/>
                <a:cs typeface="+mn-cs"/>
              </a:rPr>
              <a:t>. 		   977 ml.		Rapporto Patrimonio netto 						prestazioni 2015=12,8</a:t>
            </a:r>
            <a:br>
              <a:rPr lang="it-IT" sz="2400" dirty="0" smtClean="0">
                <a:latin typeface="Calibri" pitchFamily="34" charset="0"/>
                <a:ea typeface="+mn-ea"/>
                <a:cs typeface="+mn-cs"/>
              </a:rPr>
            </a:br>
            <a:r>
              <a:rPr lang="it-IT" sz="2400" dirty="0" smtClean="0">
                <a:latin typeface="Calibri" pitchFamily="34" charset="0"/>
                <a:ea typeface="+mn-ea"/>
                <a:cs typeface="+mn-cs"/>
              </a:rPr>
              <a:t>Avanzo non </a:t>
            </a:r>
            <a:r>
              <a:rPr lang="it-IT" sz="2400" dirty="0" err="1" smtClean="0">
                <a:latin typeface="Calibri" pitchFamily="34" charset="0"/>
                <a:ea typeface="+mn-ea"/>
                <a:cs typeface="+mn-cs"/>
              </a:rPr>
              <a:t>prev</a:t>
            </a:r>
            <a:r>
              <a:rPr lang="it-IT" sz="2400" dirty="0" smtClean="0">
                <a:latin typeface="Calibri" pitchFamily="34" charset="0"/>
                <a:ea typeface="+mn-ea"/>
                <a:cs typeface="+mn-cs"/>
              </a:rPr>
              <a:t>.	   203 ml.**</a:t>
            </a:r>
            <a:endParaRPr lang="it-IT" sz="2400" dirty="0">
              <a:latin typeface="Calibri" pitchFamily="34" charset="0"/>
              <a:ea typeface="+mn-ea"/>
              <a:cs typeface="+mn-cs"/>
            </a:endParaRPr>
          </a:p>
        </p:txBody>
      </p:sp>
      <p:sp>
        <p:nvSpPr>
          <p:cNvPr id="39" name="Segnaposto piè di pagina 38"/>
          <p:cNvSpPr>
            <a:spLocks noGrp="1"/>
          </p:cNvSpPr>
          <p:nvPr>
            <p:ph type="ftr" sz="quarter" idx="11"/>
          </p:nvPr>
        </p:nvSpPr>
        <p:spPr/>
        <p:txBody>
          <a:bodyPr/>
          <a:lstStyle/>
          <a:p>
            <a:pPr>
              <a:defRPr/>
            </a:pPr>
            <a:endParaRPr lang="it-IT" dirty="0"/>
          </a:p>
        </p:txBody>
      </p:sp>
      <p:sp>
        <p:nvSpPr>
          <p:cNvPr id="22" name="Sottotitolo 8"/>
          <p:cNvSpPr>
            <a:spLocks noGrp="1"/>
          </p:cNvSpPr>
          <p:nvPr>
            <p:ph type="subTitle" idx="1"/>
          </p:nvPr>
        </p:nvSpPr>
        <p:spPr>
          <a:xfrm>
            <a:off x="323528" y="4725144"/>
            <a:ext cx="8352928" cy="1752600"/>
          </a:xfrm>
        </p:spPr>
        <p:txBody>
          <a:bodyPr>
            <a:normAutofit fontScale="77500" lnSpcReduction="20000"/>
          </a:bodyPr>
          <a:lstStyle/>
          <a:p>
            <a:pPr algn="l"/>
            <a:r>
              <a:rPr lang="it-IT" sz="1800" dirty="0" smtClean="0">
                <a:solidFill>
                  <a:schemeClr val="tx2"/>
                </a:solidFill>
                <a:latin typeface="Times New Roman" pitchFamily="18" charset="0"/>
                <a:cs typeface="Times New Roman" pitchFamily="18" charset="0"/>
              </a:rPr>
              <a:t>* </a:t>
            </a:r>
            <a:r>
              <a:rPr lang="it-IT" sz="1800" dirty="0" smtClean="0">
                <a:solidFill>
                  <a:schemeClr val="tx1"/>
                </a:solidFill>
                <a:ea typeface="+mj-ea"/>
                <a:cs typeface="Times New Roman" pitchFamily="18" charset="0"/>
              </a:rPr>
              <a:t>Valore contabile . A mercato il patrimonio è pari a circa 18,7 </a:t>
            </a:r>
            <a:r>
              <a:rPr lang="it-IT" sz="1800" dirty="0" err="1" smtClean="0">
                <a:solidFill>
                  <a:schemeClr val="tx1"/>
                </a:solidFill>
                <a:ea typeface="+mj-ea"/>
                <a:cs typeface="Times New Roman" pitchFamily="18" charset="0"/>
              </a:rPr>
              <a:t>mld</a:t>
            </a:r>
            <a:endParaRPr lang="it-IT" sz="1800" dirty="0" smtClean="0">
              <a:solidFill>
                <a:schemeClr val="tx1"/>
              </a:solidFill>
              <a:ea typeface="+mj-ea"/>
              <a:cs typeface="Times New Roman" pitchFamily="18" charset="0"/>
            </a:endParaRPr>
          </a:p>
          <a:p>
            <a:pPr algn="l"/>
            <a:endParaRPr lang="it-IT" sz="1800" dirty="0" smtClean="0">
              <a:solidFill>
                <a:schemeClr val="tx1"/>
              </a:solidFill>
              <a:ea typeface="+mj-ea"/>
              <a:cs typeface="Times New Roman" pitchFamily="18" charset="0"/>
            </a:endParaRPr>
          </a:p>
          <a:p>
            <a:pPr algn="just"/>
            <a:r>
              <a:rPr lang="it-IT" sz="1800" dirty="0" smtClean="0">
                <a:solidFill>
                  <a:schemeClr val="tx1"/>
                </a:solidFill>
                <a:cs typeface="Times New Roman" pitchFamily="18" charset="0"/>
              </a:rPr>
              <a:t>** In realtà il patrimonio ha prodotto un risultato economico di 292 milioni di euro. Da questa somma sono stati poi detratti oneri patrimoniali e finanziari, costi di gestione (compreso il personale), imposte sui proventi mobiliari e immobiliari, accantonamenti. </a:t>
            </a:r>
            <a:endParaRPr lang="it-IT" sz="1800" dirty="0" smtClean="0">
              <a:solidFill>
                <a:schemeClr val="tx1"/>
              </a:solidFill>
              <a:ea typeface="+mj-ea"/>
              <a:cs typeface="Times New Roman" pitchFamily="18" charset="0"/>
            </a:endParaRPr>
          </a:p>
          <a:p>
            <a:pPr algn="l">
              <a:buFont typeface="Wingdings" pitchFamily="2" charset="2"/>
              <a:buChar char="v"/>
            </a:pPr>
            <a:endParaRPr lang="it-IT" sz="1800" dirty="0" smtClean="0">
              <a:solidFill>
                <a:schemeClr val="tx2"/>
              </a:solidFill>
              <a:latin typeface="Times New Roman" pitchFamily="18" charset="0"/>
              <a:ea typeface="+mj-ea"/>
              <a:cs typeface="Times New Roman" pitchFamily="18" charset="0"/>
            </a:endParaRPr>
          </a:p>
          <a:p>
            <a:pPr algn="l">
              <a:buFont typeface="Wingdings" pitchFamily="2" charset="2"/>
              <a:buChar char="v"/>
            </a:pPr>
            <a:endParaRPr lang="it-IT" sz="1800" dirty="0" smtClean="0">
              <a:solidFill>
                <a:schemeClr val="tx2"/>
              </a:solidFill>
              <a:latin typeface="Times New Roman" pitchFamily="18" charset="0"/>
              <a:ea typeface="+mj-ea"/>
              <a:cs typeface="Times New Roman" pitchFamily="18" charset="0"/>
            </a:endParaRPr>
          </a:p>
          <a:p>
            <a:pPr algn="l"/>
            <a:r>
              <a:rPr lang="it-IT" sz="1800" dirty="0" smtClean="0">
                <a:solidFill>
                  <a:schemeClr val="tx2"/>
                </a:solidFill>
                <a:latin typeface="Times New Roman" pitchFamily="18" charset="0"/>
                <a:ea typeface="+mj-ea"/>
                <a:cs typeface="Times New Roman" pitchFamily="18"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RV-ENPAM\redazione\Immagine coordinata\Slide\2a Templ. pres.slide.jpg"/>
          <p:cNvPicPr>
            <a:picLocks noChangeAspect="1" noChangeArrowheads="1"/>
          </p:cNvPicPr>
          <p:nvPr/>
        </p:nvPicPr>
        <p:blipFill>
          <a:blip r:embed="rId3" cstate="print"/>
          <a:srcRect/>
          <a:stretch>
            <a:fillRect/>
          </a:stretch>
        </p:blipFill>
        <p:spPr bwMode="auto">
          <a:xfrm>
            <a:off x="0" y="0"/>
            <a:ext cx="9144000" cy="6838950"/>
          </a:xfrm>
          <a:prstGeom prst="rect">
            <a:avLst/>
          </a:prstGeom>
          <a:noFill/>
          <a:ln w="9525">
            <a:noFill/>
            <a:miter lim="800000"/>
            <a:headEnd/>
            <a:tailEnd/>
          </a:ln>
        </p:spPr>
      </p:pic>
      <p:sp>
        <p:nvSpPr>
          <p:cNvPr id="5" name="Titolo 1"/>
          <p:cNvSpPr txBox="1">
            <a:spLocks/>
          </p:cNvSpPr>
          <p:nvPr/>
        </p:nvSpPr>
        <p:spPr bwMode="auto">
          <a:xfrm>
            <a:off x="0" y="404664"/>
            <a:ext cx="9144000" cy="658515"/>
          </a:xfrm>
          <a:prstGeom prst="rect">
            <a:avLst/>
          </a:prstGeom>
          <a:noFill/>
          <a:ln w="9525">
            <a:noFill/>
            <a:miter lim="800000"/>
            <a:headEnd/>
            <a:tailEnd/>
          </a:ln>
        </p:spPr>
        <p:txBody>
          <a:bodyPr anchor="ctr">
            <a:normAutofit/>
          </a:bodyPr>
          <a:lstStyle/>
          <a:p>
            <a:pPr algn="ctr" eaLnBrk="0" hangingPunct="0">
              <a:defRPr/>
            </a:pPr>
            <a:r>
              <a:rPr lang="it-IT" sz="3200" b="1" dirty="0" smtClean="0">
                <a:solidFill>
                  <a:srgbClr val="00A6DE"/>
                </a:solidFill>
                <a:ea typeface="+mj-ea"/>
                <a:cs typeface="Times New Roman" pitchFamily="18" charset="0"/>
              </a:rPr>
              <a:t>Patrimonio mobiliare 12,3 MLD (69%)</a:t>
            </a:r>
            <a:endParaRPr lang="it-IT" sz="3200" b="1" dirty="0">
              <a:solidFill>
                <a:srgbClr val="00A6DE"/>
              </a:solidFill>
              <a:ea typeface="+mj-ea"/>
              <a:cs typeface="Times New Roman" pitchFamily="18" charset="0"/>
            </a:endParaRPr>
          </a:p>
        </p:txBody>
      </p:sp>
      <p:sp>
        <p:nvSpPr>
          <p:cNvPr id="3086" name="CasellaDiTesto 13"/>
          <p:cNvSpPr txBox="1">
            <a:spLocks noChangeArrowheads="1"/>
          </p:cNvSpPr>
          <p:nvPr/>
        </p:nvSpPr>
        <p:spPr bwMode="auto">
          <a:xfrm>
            <a:off x="3203848" y="2420888"/>
            <a:ext cx="1728788" cy="369887"/>
          </a:xfrm>
          <a:prstGeom prst="rect">
            <a:avLst/>
          </a:prstGeom>
          <a:noFill/>
          <a:ln w="9525">
            <a:noFill/>
            <a:miter lim="800000"/>
            <a:headEnd/>
            <a:tailEnd/>
          </a:ln>
        </p:spPr>
        <p:txBody>
          <a:bodyPr>
            <a:spAutoFit/>
          </a:bodyPr>
          <a:lstStyle/>
          <a:p>
            <a:pPr algn="r"/>
            <a:r>
              <a:rPr lang="it-IT" b="1" dirty="0">
                <a:latin typeface="+mj-lt"/>
              </a:rPr>
              <a:t> </a:t>
            </a:r>
            <a:endParaRPr lang="it-IT" b="1" dirty="0">
              <a:solidFill>
                <a:schemeClr val="tx2"/>
              </a:solidFill>
              <a:latin typeface="Times New Roman" pitchFamily="18" charset="0"/>
              <a:cs typeface="Times New Roman" pitchFamily="18" charset="0"/>
            </a:endParaRPr>
          </a:p>
        </p:txBody>
      </p:sp>
      <p:sp>
        <p:nvSpPr>
          <p:cNvPr id="3087" name="CasellaDiTesto 14"/>
          <p:cNvSpPr txBox="1">
            <a:spLocks noChangeArrowheads="1"/>
          </p:cNvSpPr>
          <p:nvPr/>
        </p:nvSpPr>
        <p:spPr bwMode="auto">
          <a:xfrm>
            <a:off x="4860032" y="2420888"/>
            <a:ext cx="1817688" cy="369887"/>
          </a:xfrm>
          <a:prstGeom prst="rect">
            <a:avLst/>
          </a:prstGeom>
          <a:noFill/>
          <a:ln w="9525">
            <a:noFill/>
            <a:miter lim="800000"/>
            <a:headEnd/>
            <a:tailEnd/>
          </a:ln>
        </p:spPr>
        <p:txBody>
          <a:bodyPr>
            <a:spAutoFit/>
          </a:bodyPr>
          <a:lstStyle/>
          <a:p>
            <a:endParaRPr lang="it-IT" dirty="0">
              <a:solidFill>
                <a:schemeClr val="tx2"/>
              </a:solidFill>
              <a:latin typeface="Times New Roman" pitchFamily="18" charset="0"/>
              <a:cs typeface="Times New Roman" pitchFamily="18" charset="0"/>
            </a:endParaRPr>
          </a:p>
        </p:txBody>
      </p:sp>
      <p:sp>
        <p:nvSpPr>
          <p:cNvPr id="3088" name="CasellaDiTesto 15"/>
          <p:cNvSpPr txBox="1">
            <a:spLocks noChangeArrowheads="1"/>
          </p:cNvSpPr>
          <p:nvPr/>
        </p:nvSpPr>
        <p:spPr bwMode="auto">
          <a:xfrm>
            <a:off x="3222625" y="4572000"/>
            <a:ext cx="1727200" cy="369888"/>
          </a:xfrm>
          <a:prstGeom prst="rect">
            <a:avLst/>
          </a:prstGeom>
          <a:noFill/>
          <a:ln w="9525">
            <a:noFill/>
            <a:miter lim="800000"/>
            <a:headEnd/>
            <a:tailEnd/>
          </a:ln>
        </p:spPr>
        <p:txBody>
          <a:bodyPr>
            <a:spAutoFit/>
          </a:bodyPr>
          <a:lstStyle/>
          <a:p>
            <a:pPr algn="r"/>
            <a:r>
              <a:rPr lang="it-IT" b="1" dirty="0">
                <a:latin typeface="+mj-lt"/>
              </a:rPr>
              <a:t> </a:t>
            </a:r>
            <a:endParaRPr lang="it-IT" b="1" dirty="0">
              <a:solidFill>
                <a:schemeClr val="tx2"/>
              </a:solidFill>
              <a:latin typeface="Times New Roman" pitchFamily="18" charset="0"/>
              <a:cs typeface="Times New Roman" pitchFamily="18" charset="0"/>
            </a:endParaRPr>
          </a:p>
        </p:txBody>
      </p:sp>
      <p:sp>
        <p:nvSpPr>
          <p:cNvPr id="8" name="Titolo 7"/>
          <p:cNvSpPr>
            <a:spLocks noGrp="1"/>
          </p:cNvSpPr>
          <p:nvPr>
            <p:ph type="ctrTitle"/>
          </p:nvPr>
        </p:nvSpPr>
        <p:spPr>
          <a:xfrm>
            <a:off x="467544" y="1700808"/>
            <a:ext cx="8280920" cy="3960440"/>
          </a:xfrm>
        </p:spPr>
        <p:txBody>
          <a:bodyPr>
            <a:normAutofit fontScale="90000"/>
          </a:bodyPr>
          <a:lstStyle/>
          <a:p>
            <a:pPr algn="l"/>
            <a:r>
              <a:rPr lang="it-IT" sz="2400" b="1" dirty="0" smtClean="0">
                <a:solidFill>
                  <a:schemeClr val="tx2"/>
                </a:solidFill>
                <a:latin typeface="Times New Roman" pitchFamily="18" charset="0"/>
                <a:cs typeface="Times New Roman" pitchFamily="18" charset="0"/>
              </a:rPr>
              <a:t>° </a:t>
            </a:r>
            <a:r>
              <a:rPr lang="it-IT" sz="2400" b="1" dirty="0" smtClean="0">
                <a:latin typeface="+mn-lt"/>
                <a:cs typeface="Times New Roman" pitchFamily="18" charset="0"/>
              </a:rPr>
              <a:t>Investimenti diretti: </a:t>
            </a:r>
            <a:r>
              <a:rPr lang="it-IT" sz="2400" dirty="0" smtClean="0">
                <a:latin typeface="+mn-lt"/>
                <a:cs typeface="Times New Roman" pitchFamily="18" charset="0"/>
              </a:rPr>
              <a:t>2,6 </a:t>
            </a:r>
            <a:r>
              <a:rPr lang="it-IT" sz="2400" dirty="0" err="1" smtClean="0">
                <a:latin typeface="+mn-lt"/>
                <a:cs typeface="Times New Roman" pitchFamily="18" charset="0"/>
              </a:rPr>
              <a:t>mld</a:t>
            </a:r>
            <a:r>
              <a:rPr lang="it-IT" sz="2400" dirty="0" smtClean="0">
                <a:latin typeface="+mn-lt"/>
                <a:cs typeface="Times New Roman" pitchFamily="18" charset="0"/>
              </a:rPr>
              <a:t> (14%) di cui  0,7  impiegati in titoli e  fondi “liquidi” e 1,9 in titoli strutturati.</a:t>
            </a:r>
            <a:br>
              <a:rPr lang="it-IT" sz="2400" dirty="0" smtClean="0">
                <a:latin typeface="+mn-lt"/>
                <a:cs typeface="Times New Roman" pitchFamily="18" charset="0"/>
              </a:rPr>
            </a:br>
            <a:r>
              <a:rPr lang="it-IT" sz="2400" dirty="0" smtClean="0">
                <a:latin typeface="+mn-lt"/>
                <a:cs typeface="Times New Roman" pitchFamily="18" charset="0"/>
              </a:rPr>
              <a:t/>
            </a:r>
            <a:br>
              <a:rPr lang="it-IT" sz="2400" dirty="0" smtClean="0">
                <a:latin typeface="+mn-lt"/>
                <a:cs typeface="Times New Roman" pitchFamily="18" charset="0"/>
              </a:rPr>
            </a:br>
            <a:r>
              <a:rPr lang="it-IT" sz="2400" b="1" dirty="0" smtClean="0">
                <a:latin typeface="+mn-lt"/>
                <a:cs typeface="Times New Roman" pitchFamily="18" charset="0"/>
              </a:rPr>
              <a:t>° Investimenti indiretti: </a:t>
            </a:r>
            <a:r>
              <a:rPr lang="it-IT" sz="2400" dirty="0" smtClean="0">
                <a:latin typeface="+mn-lt"/>
                <a:cs typeface="Times New Roman" pitchFamily="18" charset="0"/>
              </a:rPr>
              <a:t>9,3 </a:t>
            </a:r>
            <a:r>
              <a:rPr lang="it-IT" sz="2400" dirty="0" err="1" smtClean="0">
                <a:latin typeface="+mn-lt"/>
                <a:cs typeface="Times New Roman" pitchFamily="18" charset="0"/>
              </a:rPr>
              <a:t>mld</a:t>
            </a:r>
            <a:r>
              <a:rPr lang="it-IT" sz="2400" dirty="0" smtClean="0">
                <a:latin typeface="+mn-lt"/>
                <a:cs typeface="Times New Roman" pitchFamily="18" charset="0"/>
              </a:rPr>
              <a:t> di cui 5,6 </a:t>
            </a:r>
            <a:r>
              <a:rPr lang="it-IT" sz="2400" dirty="0" err="1" smtClean="0">
                <a:latin typeface="+mn-lt"/>
                <a:cs typeface="Times New Roman" pitchFamily="18" charset="0"/>
              </a:rPr>
              <a:t>mld</a:t>
            </a:r>
            <a:r>
              <a:rPr lang="it-IT" sz="2400" dirty="0" smtClean="0">
                <a:latin typeface="+mn-lt"/>
                <a:cs typeface="Times New Roman" pitchFamily="18" charset="0"/>
              </a:rPr>
              <a:t> gestione esterna con replica passiva indici di mercato e 3,1 </a:t>
            </a:r>
            <a:r>
              <a:rPr lang="it-IT" sz="2400" dirty="0" err="1" smtClean="0">
                <a:latin typeface="+mn-lt"/>
                <a:cs typeface="Times New Roman" pitchFamily="18" charset="0"/>
              </a:rPr>
              <a:t>mld</a:t>
            </a:r>
            <a:r>
              <a:rPr lang="it-IT" sz="2400" dirty="0" smtClean="0">
                <a:latin typeface="+mn-lt"/>
                <a:cs typeface="Times New Roman" pitchFamily="18" charset="0"/>
              </a:rPr>
              <a:t> di gestioni attive.</a:t>
            </a:r>
            <a:br>
              <a:rPr lang="it-IT" sz="2400" dirty="0" smtClean="0">
                <a:latin typeface="+mn-lt"/>
                <a:cs typeface="Times New Roman" pitchFamily="18" charset="0"/>
              </a:rPr>
            </a:br>
            <a:r>
              <a:rPr lang="it-IT" sz="2400" dirty="0" smtClean="0">
                <a:latin typeface="+mn-lt"/>
                <a:cs typeface="Times New Roman" pitchFamily="18" charset="0"/>
              </a:rPr>
              <a:t/>
            </a:r>
            <a:br>
              <a:rPr lang="it-IT" sz="2400" dirty="0" smtClean="0">
                <a:latin typeface="+mn-lt"/>
                <a:cs typeface="Times New Roman" pitchFamily="18" charset="0"/>
              </a:rPr>
            </a:br>
            <a:r>
              <a:rPr lang="it-IT" sz="2400" b="1" dirty="0" smtClean="0">
                <a:latin typeface="+mn-lt"/>
                <a:cs typeface="Times New Roman" pitchFamily="18" charset="0"/>
              </a:rPr>
              <a:t>° Liquidità  444 ml</a:t>
            </a:r>
            <a:br>
              <a:rPr lang="it-IT" sz="2400" b="1" dirty="0" smtClean="0">
                <a:latin typeface="+mn-lt"/>
                <a:cs typeface="Times New Roman" pitchFamily="18" charset="0"/>
              </a:rPr>
            </a:br>
            <a:r>
              <a:rPr lang="it-IT" sz="2400" b="1" dirty="0" smtClean="0">
                <a:latin typeface="+mn-lt"/>
                <a:cs typeface="Times New Roman" pitchFamily="18" charset="0"/>
              </a:rPr>
              <a:t/>
            </a:r>
            <a:br>
              <a:rPr lang="it-IT" sz="2400" b="1" dirty="0" smtClean="0">
                <a:latin typeface="+mn-lt"/>
                <a:cs typeface="Times New Roman" pitchFamily="18" charset="0"/>
              </a:rPr>
            </a:br>
            <a:r>
              <a:rPr lang="it-IT" sz="2400" i="1" dirty="0" smtClean="0">
                <a:latin typeface="+mn-lt"/>
                <a:cs typeface="Times New Roman" pitchFamily="18" charset="0"/>
              </a:rPr>
              <a:t>(</a:t>
            </a:r>
            <a:r>
              <a:rPr lang="it-IT" sz="1800" i="1" dirty="0" smtClean="0">
                <a:latin typeface="+mn-lt"/>
                <a:cs typeface="Times New Roman" pitchFamily="18" charset="0"/>
              </a:rPr>
              <a:t>valori a mercato</a:t>
            </a:r>
            <a:r>
              <a:rPr lang="it-IT" sz="2400" i="1" dirty="0" smtClean="0">
                <a:latin typeface="+mn-lt"/>
                <a:cs typeface="Times New Roman" pitchFamily="18" charset="0"/>
              </a:rPr>
              <a:t>)</a:t>
            </a:r>
            <a:br>
              <a:rPr lang="it-IT" sz="2400" i="1" dirty="0" smtClean="0">
                <a:latin typeface="+mn-lt"/>
                <a:cs typeface="Times New Roman" pitchFamily="18" charset="0"/>
              </a:rPr>
            </a:br>
            <a:r>
              <a:rPr lang="it-IT" sz="2400" i="1" dirty="0" smtClean="0">
                <a:latin typeface="+mn-lt"/>
                <a:cs typeface="Times New Roman" pitchFamily="18" charset="0"/>
              </a:rPr>
              <a:t>  </a:t>
            </a:r>
            <a:r>
              <a:rPr lang="it-IT" sz="2400" dirty="0" smtClean="0">
                <a:latin typeface="+mn-lt"/>
                <a:cs typeface="Times New Roman" pitchFamily="18" charset="0"/>
              </a:rPr>
              <a:t/>
            </a:r>
            <a:br>
              <a:rPr lang="it-IT" sz="2400" dirty="0" smtClean="0">
                <a:latin typeface="+mn-lt"/>
                <a:cs typeface="Times New Roman" pitchFamily="18" charset="0"/>
              </a:rPr>
            </a:br>
            <a:endParaRPr lang="it-IT" sz="2400" dirty="0" smtClean="0">
              <a:latin typeface="+mn-lt"/>
              <a:cs typeface="Times New Roman" pitchFamily="18" charset="0"/>
            </a:endParaRPr>
          </a:p>
        </p:txBody>
      </p:sp>
      <p:sp>
        <p:nvSpPr>
          <p:cNvPr id="39" name="Segnaposto piè di pagina 38"/>
          <p:cNvSpPr>
            <a:spLocks noGrp="1"/>
          </p:cNvSpPr>
          <p:nvPr>
            <p:ph type="ftr" sz="quarter" idx="11"/>
          </p:nvPr>
        </p:nvSpPr>
        <p:spPr/>
        <p:txBody>
          <a:bodyPr/>
          <a:lstStyle/>
          <a:p>
            <a:pPr>
              <a:defRPr/>
            </a:pPr>
            <a:endParaRPr lang="it-IT"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RV-ENPAM\redazione\Immagine coordinata\Slide\2a Templ. pres.slide.jpg"/>
          <p:cNvPicPr>
            <a:picLocks noChangeAspect="1" noChangeArrowheads="1"/>
          </p:cNvPicPr>
          <p:nvPr/>
        </p:nvPicPr>
        <p:blipFill>
          <a:blip r:embed="rId3" cstate="print"/>
          <a:srcRect/>
          <a:stretch>
            <a:fillRect/>
          </a:stretch>
        </p:blipFill>
        <p:spPr bwMode="auto">
          <a:xfrm>
            <a:off x="0" y="-171400"/>
            <a:ext cx="9144000" cy="6838950"/>
          </a:xfrm>
          <a:prstGeom prst="rect">
            <a:avLst/>
          </a:prstGeom>
          <a:noFill/>
          <a:ln w="9525">
            <a:noFill/>
            <a:miter lim="800000"/>
            <a:headEnd/>
            <a:tailEnd/>
          </a:ln>
        </p:spPr>
      </p:pic>
      <p:sp>
        <p:nvSpPr>
          <p:cNvPr id="5" name="Titolo 1"/>
          <p:cNvSpPr txBox="1">
            <a:spLocks/>
          </p:cNvSpPr>
          <p:nvPr/>
        </p:nvSpPr>
        <p:spPr bwMode="auto">
          <a:xfrm>
            <a:off x="0" y="260648"/>
            <a:ext cx="9144000" cy="658515"/>
          </a:xfrm>
          <a:prstGeom prst="rect">
            <a:avLst/>
          </a:prstGeom>
          <a:noFill/>
          <a:ln w="9525">
            <a:noFill/>
            <a:miter lim="800000"/>
            <a:headEnd/>
            <a:tailEnd/>
          </a:ln>
        </p:spPr>
        <p:txBody>
          <a:bodyPr anchor="ctr">
            <a:normAutofit/>
          </a:bodyPr>
          <a:lstStyle/>
          <a:p>
            <a:pPr algn="ctr" eaLnBrk="0" hangingPunct="0">
              <a:defRPr/>
            </a:pPr>
            <a:r>
              <a:rPr lang="it-IT" sz="3200" b="1" dirty="0" smtClean="0">
                <a:solidFill>
                  <a:srgbClr val="00A6DE"/>
                </a:solidFill>
                <a:latin typeface="Times New Roman" pitchFamily="18" charset="0"/>
                <a:cs typeface="Times New Roman" pitchFamily="18" charset="0"/>
              </a:rPr>
              <a:t>Patrimonio immobiliare 5,6 MLD (31%) </a:t>
            </a:r>
            <a:endParaRPr lang="it-IT" sz="3200" b="1" dirty="0">
              <a:solidFill>
                <a:srgbClr val="00A6DE"/>
              </a:solidFill>
              <a:latin typeface="Times New Roman" pitchFamily="18" charset="0"/>
              <a:cs typeface="Times New Roman" pitchFamily="18" charset="0"/>
            </a:endParaRPr>
          </a:p>
        </p:txBody>
      </p:sp>
      <p:sp>
        <p:nvSpPr>
          <p:cNvPr id="3086" name="CasellaDiTesto 13"/>
          <p:cNvSpPr txBox="1">
            <a:spLocks noChangeArrowheads="1"/>
          </p:cNvSpPr>
          <p:nvPr/>
        </p:nvSpPr>
        <p:spPr bwMode="auto">
          <a:xfrm>
            <a:off x="3203848" y="2420888"/>
            <a:ext cx="1728788" cy="369887"/>
          </a:xfrm>
          <a:prstGeom prst="rect">
            <a:avLst/>
          </a:prstGeom>
          <a:noFill/>
          <a:ln w="9525">
            <a:noFill/>
            <a:miter lim="800000"/>
            <a:headEnd/>
            <a:tailEnd/>
          </a:ln>
        </p:spPr>
        <p:txBody>
          <a:bodyPr>
            <a:spAutoFit/>
          </a:bodyPr>
          <a:lstStyle/>
          <a:p>
            <a:pPr algn="r"/>
            <a:r>
              <a:rPr lang="it-IT" b="1" dirty="0">
                <a:latin typeface="+mj-lt"/>
              </a:rPr>
              <a:t> </a:t>
            </a:r>
            <a:endParaRPr lang="it-IT" b="1" dirty="0">
              <a:solidFill>
                <a:schemeClr val="tx2"/>
              </a:solidFill>
              <a:latin typeface="Times New Roman" pitchFamily="18" charset="0"/>
              <a:cs typeface="Times New Roman" pitchFamily="18" charset="0"/>
            </a:endParaRPr>
          </a:p>
        </p:txBody>
      </p:sp>
      <p:sp>
        <p:nvSpPr>
          <p:cNvPr id="3087" name="CasellaDiTesto 14"/>
          <p:cNvSpPr txBox="1">
            <a:spLocks noChangeArrowheads="1"/>
          </p:cNvSpPr>
          <p:nvPr/>
        </p:nvSpPr>
        <p:spPr bwMode="auto">
          <a:xfrm>
            <a:off x="4860032" y="2420888"/>
            <a:ext cx="1817688" cy="369887"/>
          </a:xfrm>
          <a:prstGeom prst="rect">
            <a:avLst/>
          </a:prstGeom>
          <a:noFill/>
          <a:ln w="9525">
            <a:noFill/>
            <a:miter lim="800000"/>
            <a:headEnd/>
            <a:tailEnd/>
          </a:ln>
        </p:spPr>
        <p:txBody>
          <a:bodyPr>
            <a:spAutoFit/>
          </a:bodyPr>
          <a:lstStyle/>
          <a:p>
            <a:endParaRPr lang="it-IT" dirty="0">
              <a:solidFill>
                <a:schemeClr val="tx2"/>
              </a:solidFill>
              <a:latin typeface="Times New Roman" pitchFamily="18" charset="0"/>
              <a:cs typeface="Times New Roman" pitchFamily="18" charset="0"/>
            </a:endParaRPr>
          </a:p>
        </p:txBody>
      </p:sp>
      <p:sp>
        <p:nvSpPr>
          <p:cNvPr id="3088" name="CasellaDiTesto 15"/>
          <p:cNvSpPr txBox="1">
            <a:spLocks noChangeArrowheads="1"/>
          </p:cNvSpPr>
          <p:nvPr/>
        </p:nvSpPr>
        <p:spPr bwMode="auto">
          <a:xfrm>
            <a:off x="3222625" y="4572000"/>
            <a:ext cx="1727200" cy="369888"/>
          </a:xfrm>
          <a:prstGeom prst="rect">
            <a:avLst/>
          </a:prstGeom>
          <a:noFill/>
          <a:ln w="9525">
            <a:noFill/>
            <a:miter lim="800000"/>
            <a:headEnd/>
            <a:tailEnd/>
          </a:ln>
        </p:spPr>
        <p:txBody>
          <a:bodyPr>
            <a:spAutoFit/>
          </a:bodyPr>
          <a:lstStyle/>
          <a:p>
            <a:pPr algn="r"/>
            <a:r>
              <a:rPr lang="it-IT" b="1" dirty="0">
                <a:latin typeface="+mj-lt"/>
              </a:rPr>
              <a:t> </a:t>
            </a:r>
            <a:endParaRPr lang="it-IT" b="1" dirty="0">
              <a:solidFill>
                <a:schemeClr val="tx2"/>
              </a:solidFill>
              <a:latin typeface="Times New Roman" pitchFamily="18" charset="0"/>
              <a:cs typeface="Times New Roman" pitchFamily="18" charset="0"/>
            </a:endParaRPr>
          </a:p>
        </p:txBody>
      </p:sp>
      <p:sp>
        <p:nvSpPr>
          <p:cNvPr id="8" name="Titolo 7"/>
          <p:cNvSpPr>
            <a:spLocks noGrp="1"/>
          </p:cNvSpPr>
          <p:nvPr>
            <p:ph type="ctrTitle"/>
          </p:nvPr>
        </p:nvSpPr>
        <p:spPr>
          <a:xfrm>
            <a:off x="685800" y="2130425"/>
            <a:ext cx="7772400" cy="3242791"/>
          </a:xfrm>
        </p:spPr>
        <p:txBody>
          <a:bodyPr>
            <a:normAutofit fontScale="90000"/>
          </a:bodyPr>
          <a:lstStyle/>
          <a:p>
            <a:pPr algn="l"/>
            <a:r>
              <a:rPr lang="it-IT" sz="2200" b="1" dirty="0" smtClean="0">
                <a:solidFill>
                  <a:schemeClr val="tx2"/>
                </a:solidFill>
                <a:latin typeface="Times New Roman" pitchFamily="18" charset="0"/>
                <a:cs typeface="Times New Roman" pitchFamily="18" charset="0"/>
              </a:rPr>
              <a:t>° </a:t>
            </a:r>
            <a:r>
              <a:rPr lang="it-IT" sz="2400" b="1" dirty="0" smtClean="0">
                <a:latin typeface="+mn-lt"/>
                <a:cs typeface="Times New Roman" pitchFamily="18" charset="0"/>
              </a:rPr>
              <a:t>2,3 </a:t>
            </a:r>
            <a:r>
              <a:rPr lang="it-IT" sz="2400" b="1" dirty="0" err="1" smtClean="0">
                <a:latin typeface="+mn-lt"/>
                <a:cs typeface="Times New Roman" pitchFamily="18" charset="0"/>
              </a:rPr>
              <a:t>mld</a:t>
            </a:r>
            <a:r>
              <a:rPr lang="it-IT" sz="2400" b="1" dirty="0" smtClean="0">
                <a:latin typeface="+mn-lt"/>
                <a:cs typeface="Times New Roman" pitchFamily="18" charset="0"/>
              </a:rPr>
              <a:t> di diretto possesso, 3,3 </a:t>
            </a:r>
            <a:r>
              <a:rPr lang="it-IT" sz="2400" b="1" dirty="0" err="1" smtClean="0">
                <a:latin typeface="+mn-lt"/>
                <a:cs typeface="Times New Roman" pitchFamily="18" charset="0"/>
              </a:rPr>
              <a:t>mld</a:t>
            </a:r>
            <a:r>
              <a:rPr lang="it-IT" sz="2400" b="1" dirty="0" smtClean="0">
                <a:latin typeface="+mn-lt"/>
                <a:cs typeface="Times New Roman" pitchFamily="18" charset="0"/>
              </a:rPr>
              <a:t> in Fondi immobiliari</a:t>
            </a:r>
            <a:br>
              <a:rPr lang="it-IT" sz="2400" b="1" dirty="0" smtClean="0">
                <a:latin typeface="+mn-lt"/>
                <a:cs typeface="Times New Roman" pitchFamily="18" charset="0"/>
              </a:rPr>
            </a:br>
            <a:r>
              <a:rPr lang="it-IT" sz="2400" b="1" dirty="0" smtClean="0">
                <a:latin typeface="+mn-lt"/>
                <a:cs typeface="Times New Roman" pitchFamily="18" charset="0"/>
              </a:rPr>
              <a:t/>
            </a:r>
            <a:br>
              <a:rPr lang="it-IT" sz="2400" b="1" dirty="0" smtClean="0">
                <a:latin typeface="+mn-lt"/>
                <a:cs typeface="Times New Roman" pitchFamily="18" charset="0"/>
              </a:rPr>
            </a:br>
            <a:r>
              <a:rPr lang="it-IT" sz="2400" dirty="0" smtClean="0">
                <a:latin typeface="+mn-lt"/>
                <a:cs typeface="Times New Roman" pitchFamily="18" charset="0"/>
              </a:rPr>
              <a:t>°</a:t>
            </a:r>
            <a:r>
              <a:rPr lang="it-IT" sz="2400" b="1" dirty="0" smtClean="0">
                <a:latin typeface="+mn-lt"/>
                <a:cs typeface="Times New Roman" pitchFamily="18" charset="0"/>
              </a:rPr>
              <a:t> </a:t>
            </a:r>
            <a:r>
              <a:rPr lang="it-IT" sz="2400" dirty="0" smtClean="0">
                <a:latin typeface="+mn-lt"/>
                <a:cs typeface="Times New Roman" pitchFamily="18" charset="0"/>
              </a:rPr>
              <a:t>Si gestisce con ERE la parte in possesso;</a:t>
            </a:r>
            <a:br>
              <a:rPr lang="it-IT" sz="2400" dirty="0" smtClean="0">
                <a:latin typeface="+mn-lt"/>
                <a:cs typeface="Times New Roman" pitchFamily="18" charset="0"/>
              </a:rPr>
            </a:br>
            <a:r>
              <a:rPr lang="it-IT" sz="2400" dirty="0" smtClean="0">
                <a:latin typeface="+mn-lt"/>
                <a:cs typeface="Times New Roman" pitchFamily="18" charset="0"/>
              </a:rPr>
              <a:t/>
            </a:r>
            <a:br>
              <a:rPr lang="it-IT" sz="2400" dirty="0" smtClean="0">
                <a:latin typeface="+mn-lt"/>
                <a:cs typeface="Times New Roman" pitchFamily="18" charset="0"/>
              </a:rPr>
            </a:br>
            <a:r>
              <a:rPr lang="it-IT" sz="2400" dirty="0" smtClean="0">
                <a:latin typeface="+mn-lt"/>
                <a:cs typeface="Times New Roman" pitchFamily="18" charset="0"/>
              </a:rPr>
              <a:t>° si acquista solo tramite Fondi immobiliari;</a:t>
            </a:r>
            <a:br>
              <a:rPr lang="it-IT" sz="2400" dirty="0" smtClean="0">
                <a:latin typeface="+mn-lt"/>
                <a:cs typeface="Times New Roman" pitchFamily="18" charset="0"/>
              </a:rPr>
            </a:br>
            <a:r>
              <a:rPr lang="it-IT" sz="2400" dirty="0" smtClean="0">
                <a:latin typeface="+mn-lt"/>
                <a:cs typeface="Times New Roman" pitchFamily="18" charset="0"/>
              </a:rPr>
              <a:t/>
            </a:r>
            <a:br>
              <a:rPr lang="it-IT" sz="2400" dirty="0" smtClean="0">
                <a:latin typeface="+mn-lt"/>
                <a:cs typeface="Times New Roman" pitchFamily="18" charset="0"/>
              </a:rPr>
            </a:br>
            <a:r>
              <a:rPr lang="it-IT" sz="2400" dirty="0" smtClean="0">
                <a:latin typeface="+mn-lt"/>
                <a:cs typeface="Times New Roman" pitchFamily="18" charset="0"/>
              </a:rPr>
              <a:t>° si dismette ciò che non dà più reddito significativo.</a:t>
            </a:r>
            <a:br>
              <a:rPr lang="it-IT" sz="2400" dirty="0" smtClean="0">
                <a:latin typeface="+mn-lt"/>
                <a:cs typeface="Times New Roman" pitchFamily="18" charset="0"/>
              </a:rPr>
            </a:br>
            <a:r>
              <a:rPr lang="it-IT" sz="2200" dirty="0" smtClean="0">
                <a:latin typeface="+mn-lt"/>
                <a:cs typeface="Times New Roman" pitchFamily="18" charset="0"/>
              </a:rPr>
              <a:t/>
            </a:r>
            <a:br>
              <a:rPr lang="it-IT" sz="2200" dirty="0" smtClean="0">
                <a:latin typeface="+mn-lt"/>
                <a:cs typeface="Times New Roman" pitchFamily="18" charset="0"/>
              </a:rPr>
            </a:br>
            <a:r>
              <a:rPr lang="it-IT" sz="2200" dirty="0" smtClean="0">
                <a:latin typeface="+mn-lt"/>
                <a:cs typeface="Times New Roman" pitchFamily="18" charset="0"/>
              </a:rPr>
              <a:t/>
            </a:r>
            <a:br>
              <a:rPr lang="it-IT" sz="2200" dirty="0" smtClean="0">
                <a:latin typeface="+mn-lt"/>
                <a:cs typeface="Times New Roman" pitchFamily="18" charset="0"/>
              </a:rPr>
            </a:br>
            <a:r>
              <a:rPr lang="it-IT" sz="3200" i="1" dirty="0" smtClean="0">
                <a:latin typeface="+mn-lt"/>
                <a:cs typeface="Times New Roman" pitchFamily="18" charset="0"/>
              </a:rPr>
              <a:t> </a:t>
            </a:r>
            <a:r>
              <a:rPr lang="it-IT" sz="1800" i="1" dirty="0" smtClean="0">
                <a:latin typeface="+mn-lt"/>
                <a:cs typeface="Times New Roman" pitchFamily="18" charset="0"/>
              </a:rPr>
              <a:t>(valori a mercato)</a:t>
            </a:r>
            <a:r>
              <a:rPr lang="it-IT" sz="1800" i="1" dirty="0" smtClean="0">
                <a:solidFill>
                  <a:schemeClr val="tx2"/>
                </a:solidFill>
                <a:latin typeface="Times New Roman" pitchFamily="18" charset="0"/>
                <a:cs typeface="Times New Roman" pitchFamily="18" charset="0"/>
              </a:rPr>
              <a:t/>
            </a:r>
            <a:br>
              <a:rPr lang="it-IT" sz="1800" i="1" dirty="0" smtClean="0">
                <a:solidFill>
                  <a:schemeClr val="tx2"/>
                </a:solidFill>
                <a:latin typeface="Times New Roman" pitchFamily="18" charset="0"/>
                <a:cs typeface="Times New Roman" pitchFamily="18" charset="0"/>
              </a:rPr>
            </a:br>
            <a:r>
              <a:rPr lang="it-IT" sz="1800" i="1" dirty="0" smtClean="0">
                <a:solidFill>
                  <a:schemeClr val="tx2"/>
                </a:solidFill>
                <a:latin typeface="Times New Roman" pitchFamily="18" charset="0"/>
                <a:cs typeface="Times New Roman" pitchFamily="18" charset="0"/>
              </a:rPr>
              <a:t> </a:t>
            </a:r>
            <a:r>
              <a:rPr lang="it-IT" sz="2200" dirty="0" smtClean="0">
                <a:solidFill>
                  <a:schemeClr val="tx2"/>
                </a:solidFill>
                <a:latin typeface="Times New Roman" pitchFamily="18" charset="0"/>
                <a:cs typeface="Times New Roman" pitchFamily="18" charset="0"/>
              </a:rPr>
              <a:t/>
            </a:r>
            <a:br>
              <a:rPr lang="it-IT" sz="2200" dirty="0" smtClean="0">
                <a:solidFill>
                  <a:schemeClr val="tx2"/>
                </a:solidFill>
                <a:latin typeface="Times New Roman" pitchFamily="18" charset="0"/>
                <a:cs typeface="Times New Roman" pitchFamily="18" charset="0"/>
              </a:rPr>
            </a:br>
            <a:endParaRPr lang="it-IT" sz="2200" b="1" dirty="0" smtClean="0">
              <a:solidFill>
                <a:schemeClr val="tx2"/>
              </a:solidFill>
              <a:latin typeface="Times New Roman" pitchFamily="18" charset="0"/>
              <a:cs typeface="Times New Roman" pitchFamily="18" charset="0"/>
            </a:endParaRPr>
          </a:p>
        </p:txBody>
      </p:sp>
      <p:sp>
        <p:nvSpPr>
          <p:cNvPr id="39" name="Segnaposto piè di pagina 38"/>
          <p:cNvSpPr>
            <a:spLocks noGrp="1"/>
          </p:cNvSpPr>
          <p:nvPr>
            <p:ph type="ftr" sz="quarter" idx="11"/>
          </p:nvPr>
        </p:nvSpPr>
        <p:spPr/>
        <p:txBody>
          <a:bodyPr/>
          <a:lstStyle/>
          <a:p>
            <a:pPr>
              <a:defRPr/>
            </a:pPr>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Segnaposto contenuto 2"/>
          <p:cNvSpPr txBox="1">
            <a:spLocks/>
          </p:cNvSpPr>
          <p:nvPr/>
        </p:nvSpPr>
        <p:spPr>
          <a:xfrm>
            <a:off x="357158" y="1276710"/>
            <a:ext cx="8572560" cy="4312530"/>
          </a:xfrm>
          <a:prstGeom prst="rect">
            <a:avLst/>
          </a:prstGeom>
        </p:spPr>
        <p:txBody>
          <a:bodyPr vert="horz" lIns="91440" tIns="45720" rIns="91440" bIns="45720" rtlCol="0">
            <a:normAutofit/>
          </a:bodyPr>
          <a:lstStyle/>
          <a:p>
            <a:pPr marL="514350" marR="0" lvl="0" indent="-514350" algn="just"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0" lang="it-IT" sz="2800" i="0" u="none" strike="noStrike" kern="1200" cap="none" spc="0" normalizeH="0" baseline="0" noProof="0" dirty="0">
              <a:ln>
                <a:noFill/>
              </a:ln>
              <a:uLnTx/>
              <a:uFillTx/>
              <a:ea typeface="+mn-ea"/>
              <a:cs typeface="+mn-cs"/>
            </a:endParaRPr>
          </a:p>
        </p:txBody>
      </p:sp>
      <p:sp>
        <p:nvSpPr>
          <p:cNvPr id="10" name="Titolo 9"/>
          <p:cNvSpPr>
            <a:spLocks noGrp="1"/>
          </p:cNvSpPr>
          <p:nvPr>
            <p:ph type="ctrTitle"/>
          </p:nvPr>
        </p:nvSpPr>
        <p:spPr>
          <a:xfrm>
            <a:off x="755576" y="476672"/>
            <a:ext cx="7772400" cy="936103"/>
          </a:xfrm>
        </p:spPr>
        <p:txBody>
          <a:bodyPr>
            <a:normAutofit/>
          </a:bodyPr>
          <a:lstStyle/>
          <a:p>
            <a:pPr lvl="0">
              <a:defRPr/>
            </a:pPr>
            <a:r>
              <a:rPr lang="it-IT" sz="4000" kern="0" dirty="0" smtClean="0">
                <a:solidFill>
                  <a:srgbClr val="00A6DE"/>
                </a:solidFill>
              </a:rPr>
              <a:t>Enpam </a:t>
            </a:r>
            <a:r>
              <a:rPr lang="it-IT" sz="4000" kern="0" dirty="0" err="1" smtClean="0">
                <a:solidFill>
                  <a:srgbClr val="00A6DE"/>
                </a:solidFill>
              </a:rPr>
              <a:t>Real</a:t>
            </a:r>
            <a:r>
              <a:rPr lang="it-IT" sz="4000" kern="0" dirty="0" smtClean="0">
                <a:solidFill>
                  <a:srgbClr val="00A6DE"/>
                </a:solidFill>
              </a:rPr>
              <a:t> Estate</a:t>
            </a:r>
            <a:endParaRPr lang="it-IT" sz="4000" kern="0" dirty="0">
              <a:solidFill>
                <a:srgbClr val="00A6DE"/>
              </a:solidFill>
            </a:endParaRPr>
          </a:p>
        </p:txBody>
      </p:sp>
      <p:sp>
        <p:nvSpPr>
          <p:cNvPr id="11" name="Sottotitolo 10"/>
          <p:cNvSpPr>
            <a:spLocks noGrp="1"/>
          </p:cNvSpPr>
          <p:nvPr>
            <p:ph type="subTitle" idx="1"/>
          </p:nvPr>
        </p:nvSpPr>
        <p:spPr>
          <a:xfrm>
            <a:off x="827584" y="1844824"/>
            <a:ext cx="7632848" cy="3312368"/>
          </a:xfrm>
        </p:spPr>
        <p:txBody>
          <a:bodyPr>
            <a:normAutofit/>
          </a:bodyPr>
          <a:lstStyle/>
          <a:p>
            <a:pPr marL="360000" lvl="0" indent="-360000" algn="l">
              <a:lnSpc>
                <a:spcPts val="3000"/>
              </a:lnSpc>
              <a:spcBef>
                <a:spcPts val="1200"/>
              </a:spcBef>
              <a:buSzPct val="120000"/>
              <a:buFont typeface="Arial" pitchFamily="34" charset="0"/>
              <a:buChar char="•"/>
            </a:pPr>
            <a:r>
              <a:rPr lang="it-IT" sz="1800" b="1" dirty="0" smtClean="0">
                <a:solidFill>
                  <a:schemeClr val="tx1"/>
                </a:solidFill>
              </a:rPr>
              <a:t>strumento operativo </a:t>
            </a:r>
            <a:r>
              <a:rPr lang="it-IT" sz="1800" dirty="0" smtClean="0">
                <a:solidFill>
                  <a:schemeClr val="tx1"/>
                </a:solidFill>
              </a:rPr>
              <a:t>funzionalmente diretto e coordinato dalla Fondazione Enpam</a:t>
            </a:r>
          </a:p>
          <a:p>
            <a:pPr marL="360000" indent="-360000" algn="l">
              <a:lnSpc>
                <a:spcPts val="3000"/>
              </a:lnSpc>
              <a:spcBef>
                <a:spcPts val="1200"/>
              </a:spcBef>
              <a:buSzPct val="120000"/>
              <a:buFont typeface="Arial" pitchFamily="34" charset="0"/>
              <a:buChar char="•"/>
            </a:pPr>
            <a:r>
              <a:rPr lang="it-IT" sz="1800" b="1" dirty="0" smtClean="0">
                <a:solidFill>
                  <a:schemeClr val="tx1"/>
                </a:solidFill>
              </a:rPr>
              <a:t>finalizzato</a:t>
            </a:r>
            <a:r>
              <a:rPr lang="it-IT" sz="1800" dirty="0" smtClean="0">
                <a:solidFill>
                  <a:schemeClr val="tx1"/>
                </a:solidFill>
              </a:rPr>
              <a:t> </a:t>
            </a:r>
            <a:r>
              <a:rPr lang="it-IT" sz="1800" b="1" dirty="0" smtClean="0">
                <a:solidFill>
                  <a:schemeClr val="tx1"/>
                </a:solidFill>
              </a:rPr>
              <a:t>all’ottimizzazione </a:t>
            </a:r>
            <a:r>
              <a:rPr lang="it-IT" sz="1800" dirty="0" smtClean="0">
                <a:solidFill>
                  <a:schemeClr val="tx1"/>
                </a:solidFill>
              </a:rPr>
              <a:t>della gestione e del rendimento del patrimonio</a:t>
            </a:r>
          </a:p>
          <a:p>
            <a:pPr algn="l"/>
            <a:endParaRPr lang="it-IT" sz="1800" dirty="0" smtClean="0"/>
          </a:p>
          <a:p>
            <a:pPr algn="l"/>
            <a:r>
              <a:rPr lang="it-IT" sz="2400" dirty="0" smtClean="0">
                <a:solidFill>
                  <a:schemeClr val="tx1"/>
                </a:solidFill>
              </a:rPr>
              <a:t>Due linee di attività</a:t>
            </a:r>
          </a:p>
          <a:p>
            <a:pPr marL="960437" lvl="0" indent="-514350" algn="just" defTabSz="457200">
              <a:buAutoNum type="arabicPeriod"/>
              <a:defRPr/>
            </a:pPr>
            <a:r>
              <a:rPr lang="it-IT" sz="1800" b="1" dirty="0" smtClean="0">
                <a:solidFill>
                  <a:schemeClr val="tx1"/>
                </a:solidFill>
              </a:rPr>
              <a:t>usufrutto</a:t>
            </a:r>
            <a:r>
              <a:rPr lang="it-IT" sz="1800" dirty="0" smtClean="0">
                <a:solidFill>
                  <a:schemeClr val="tx1"/>
                </a:solidFill>
              </a:rPr>
              <a:t> del portafoglio alberghiero dal 2003 	</a:t>
            </a:r>
          </a:p>
          <a:p>
            <a:pPr marL="960437" lvl="0" indent="-514350" algn="just" defTabSz="457200">
              <a:buAutoNum type="arabicPeriod"/>
              <a:defRPr/>
            </a:pPr>
            <a:r>
              <a:rPr lang="it-IT" sz="1800" b="1" dirty="0" smtClean="0">
                <a:solidFill>
                  <a:schemeClr val="tx1"/>
                </a:solidFill>
              </a:rPr>
              <a:t>gestione in house </a:t>
            </a:r>
            <a:r>
              <a:rPr lang="it-IT" sz="1800" dirty="0" smtClean="0">
                <a:solidFill>
                  <a:schemeClr val="tx1"/>
                </a:solidFill>
              </a:rPr>
              <a:t>(</a:t>
            </a:r>
            <a:r>
              <a:rPr lang="it-IT" sz="1800" dirty="0" err="1" smtClean="0">
                <a:solidFill>
                  <a:schemeClr val="tx1"/>
                </a:solidFill>
              </a:rPr>
              <a:t>property</a:t>
            </a:r>
            <a:r>
              <a:rPr lang="it-IT" sz="1800" dirty="0" smtClean="0">
                <a:solidFill>
                  <a:schemeClr val="tx1"/>
                </a:solidFill>
              </a:rPr>
              <a:t> e </a:t>
            </a:r>
            <a:r>
              <a:rPr lang="it-IT" sz="1800" dirty="0" err="1" smtClean="0">
                <a:solidFill>
                  <a:schemeClr val="tx1"/>
                </a:solidFill>
              </a:rPr>
              <a:t>facility</a:t>
            </a:r>
            <a:r>
              <a:rPr lang="it-IT" sz="1800" dirty="0" smtClean="0">
                <a:solidFill>
                  <a:schemeClr val="tx1"/>
                </a:solidFill>
              </a:rPr>
              <a:t> management) degli immobili Enpam dal 2011</a:t>
            </a:r>
          </a:p>
          <a:p>
            <a:pPr algn="l"/>
            <a:endParaRPr lang="it-IT" sz="1800" dirty="0" smtClean="0"/>
          </a:p>
          <a:p>
            <a:pPr lvl="0" algn="l"/>
            <a:endParaRPr lang="it-IT" sz="1800" dirty="0" smtClean="0">
              <a:solidFill>
                <a:schemeClr val="tx1"/>
              </a:solidFill>
            </a:endParaRPr>
          </a:p>
          <a:p>
            <a:pPr algn="l"/>
            <a:endParaRPr lang="it-IT" sz="1800" dirty="0" smtClean="0">
              <a:solidFill>
                <a:schemeClr val="tx1"/>
              </a:solidFill>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5" name="Titolo 1"/>
          <p:cNvSpPr txBox="1">
            <a:spLocks/>
          </p:cNvSpPr>
          <p:nvPr/>
        </p:nvSpPr>
        <p:spPr>
          <a:xfrm>
            <a:off x="0" y="188640"/>
            <a:ext cx="9144000" cy="1008112"/>
          </a:xfrm>
          <a:prstGeom prst="rect">
            <a:avLst/>
          </a:prstGeom>
          <a:noFill/>
        </p:spPr>
        <p:txBody>
          <a:bodyPr vert="horz" lIns="91440" tIns="45720" rIns="91440" bIns="45720" rtlCol="0" anchor="ctr">
            <a:noAutofit/>
          </a:bodyPr>
          <a:lstStyle/>
          <a:p>
            <a:pPr marR="0" lvl="0" indent="0" algn="ctr" fontAlgn="auto">
              <a:lnSpc>
                <a:spcPct val="100000"/>
              </a:lnSpc>
              <a:spcBef>
                <a:spcPct val="0"/>
              </a:spcBef>
              <a:spcAft>
                <a:spcPts val="0"/>
              </a:spcAft>
              <a:buClrTx/>
              <a:buSzTx/>
              <a:tabLst/>
              <a:defRPr/>
            </a:pPr>
            <a:r>
              <a:rPr lang="it-IT" sz="3600" kern="0" dirty="0" smtClean="0">
                <a:solidFill>
                  <a:srgbClr val="00A6DE"/>
                </a:solidFill>
              </a:rPr>
              <a:t>Distribuzione della spesa </a:t>
            </a:r>
          </a:p>
          <a:p>
            <a:pPr marR="0" lvl="0" indent="0" algn="ctr" fontAlgn="auto">
              <a:lnSpc>
                <a:spcPct val="100000"/>
              </a:lnSpc>
              <a:spcBef>
                <a:spcPct val="0"/>
              </a:spcBef>
              <a:spcAft>
                <a:spcPts val="0"/>
              </a:spcAft>
              <a:buClrTx/>
              <a:buSzTx/>
              <a:tabLst/>
              <a:defRPr/>
            </a:pPr>
            <a:r>
              <a:rPr lang="it-IT" sz="3600" kern="0" dirty="0" smtClean="0">
                <a:solidFill>
                  <a:srgbClr val="00A6DE"/>
                </a:solidFill>
              </a:rPr>
              <a:t>per prestazioni assistenziali</a:t>
            </a:r>
            <a:endParaRPr lang="it-IT" sz="3600" kern="0" dirty="0">
              <a:solidFill>
                <a:srgbClr val="00A6DE"/>
              </a:solidFill>
            </a:endParaRPr>
          </a:p>
        </p:txBody>
      </p:sp>
      <p:graphicFrame>
        <p:nvGraphicFramePr>
          <p:cNvPr id="6" name="Chart 2"/>
          <p:cNvGraphicFramePr>
            <a:graphicFrameLocks/>
          </p:cNvGraphicFramePr>
          <p:nvPr/>
        </p:nvGraphicFramePr>
        <p:xfrm>
          <a:off x="251520" y="1412776"/>
          <a:ext cx="8712968" cy="48245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Rectangle 2"/>
          <p:cNvSpPr txBox="1">
            <a:spLocks noChangeArrowheads="1"/>
          </p:cNvSpPr>
          <p:nvPr/>
        </p:nvSpPr>
        <p:spPr bwMode="auto">
          <a:xfrm>
            <a:off x="0" y="548680"/>
            <a:ext cx="9144000" cy="1697037"/>
          </a:xfrm>
          <a:prstGeom prst="rect">
            <a:avLst/>
          </a:prstGeom>
          <a:noFill/>
          <a:ln w="9525">
            <a:noFill/>
            <a:miter lim="800000"/>
            <a:headEnd/>
            <a:tailEnd/>
          </a:ln>
          <a:effectLst/>
        </p:spPr>
        <p:txBody>
          <a:bodyPr anchor="ctr"/>
          <a:lstStyle/>
          <a:p>
            <a:pPr algn="ctr" defTabSz="914400">
              <a:defRPr/>
            </a:pPr>
            <a:r>
              <a:rPr lang="it-IT" sz="4000" kern="0" dirty="0">
                <a:solidFill>
                  <a:srgbClr val="00A6DE"/>
                </a:solidFill>
                <a:latin typeface="+mj-lt"/>
                <a:ea typeface="+mj-ea"/>
                <a:cs typeface="+mj-cs"/>
              </a:rPr>
              <a:t>Contributivo indiretto</a:t>
            </a:r>
          </a:p>
          <a:p>
            <a:pPr algn="ctr" defTabSz="914400">
              <a:defRPr/>
            </a:pPr>
            <a:r>
              <a:rPr lang="it-IT" sz="4000" kern="0" dirty="0" smtClean="0">
                <a:solidFill>
                  <a:srgbClr val="00A6DE"/>
                </a:solidFill>
                <a:latin typeface="+mj-lt"/>
                <a:ea typeface="+mj-ea"/>
                <a:cs typeface="+mj-cs"/>
              </a:rPr>
              <a:t>a valorizzazione immediata</a:t>
            </a:r>
          </a:p>
          <a:p>
            <a:pPr algn="ctr" defTabSz="914400">
              <a:defRPr/>
            </a:pPr>
            <a:r>
              <a:rPr lang="it-IT" sz="3600" b="1" kern="0" dirty="0" smtClean="0">
                <a:latin typeface="+mj-lt"/>
                <a:ea typeface="+mj-ea"/>
                <a:cs typeface="+mj-cs"/>
              </a:rPr>
              <a:t>Oggi </a:t>
            </a:r>
            <a:r>
              <a:rPr lang="it-IT" sz="3600" b="1" kern="0" dirty="0">
                <a:latin typeface="+mj-lt"/>
                <a:ea typeface="+mj-ea"/>
                <a:cs typeface="+mj-cs"/>
              </a:rPr>
              <a:t>per domani </a:t>
            </a:r>
          </a:p>
        </p:txBody>
      </p:sp>
      <p:sp>
        <p:nvSpPr>
          <p:cNvPr id="9" name="Rectangle 3"/>
          <p:cNvSpPr txBox="1">
            <a:spLocks noChangeArrowheads="1"/>
          </p:cNvSpPr>
          <p:nvPr/>
        </p:nvSpPr>
        <p:spPr bwMode="auto">
          <a:xfrm>
            <a:off x="755576" y="2492896"/>
            <a:ext cx="7543800" cy="3250406"/>
          </a:xfrm>
          <a:prstGeom prst="rect">
            <a:avLst/>
          </a:prstGeom>
          <a:noFill/>
          <a:ln w="9525">
            <a:noFill/>
            <a:miter lim="800000"/>
            <a:headEnd/>
            <a:tailEnd/>
          </a:ln>
          <a:effectLst/>
        </p:spPr>
        <p:txBody>
          <a:bodyPr/>
          <a:lstStyle/>
          <a:p>
            <a:pPr marL="360000" indent="-360000" defTabSz="914400">
              <a:lnSpc>
                <a:spcPts val="3000"/>
              </a:lnSpc>
              <a:spcBef>
                <a:spcPts val="1200"/>
              </a:spcBef>
              <a:buSzPct val="120000"/>
              <a:buFont typeface="Arial" pitchFamily="34" charset="0"/>
              <a:buChar char="•"/>
              <a:defRPr/>
            </a:pPr>
            <a:r>
              <a:rPr lang="it-IT" sz="2000" kern="0" dirty="0" smtClean="0">
                <a:latin typeface="+mn-lt"/>
                <a:cs typeface="+mn-cs"/>
              </a:rPr>
              <a:t>Assegniamo </a:t>
            </a:r>
            <a:r>
              <a:rPr lang="it-IT" sz="2000" b="1" kern="0" dirty="0" smtClean="0">
                <a:latin typeface="+mn-lt"/>
                <a:cs typeface="+mn-cs"/>
              </a:rPr>
              <a:t>subito </a:t>
            </a:r>
            <a:r>
              <a:rPr lang="it-IT" sz="2000" kern="0" dirty="0" smtClean="0">
                <a:latin typeface="+mn-lt"/>
                <a:cs typeface="+mn-cs"/>
              </a:rPr>
              <a:t>ad </a:t>
            </a:r>
            <a:r>
              <a:rPr lang="it-IT" sz="2000" kern="0" dirty="0">
                <a:latin typeface="+mn-lt"/>
                <a:cs typeface="+mn-cs"/>
              </a:rPr>
              <a:t>ogni contributo incassato la valorizzazione corrispondente a fini </a:t>
            </a:r>
            <a:r>
              <a:rPr lang="it-IT" sz="2000" kern="0" dirty="0" smtClean="0">
                <a:latin typeface="+mn-lt"/>
                <a:cs typeface="+mn-cs"/>
              </a:rPr>
              <a:t>pensionistici; </a:t>
            </a:r>
            <a:endParaRPr lang="it-IT" sz="2000" kern="0" dirty="0">
              <a:latin typeface="+mn-lt"/>
              <a:cs typeface="+mn-cs"/>
            </a:endParaRPr>
          </a:p>
          <a:p>
            <a:pPr marL="360000" indent="-360000" defTabSz="914400">
              <a:lnSpc>
                <a:spcPts val="3000"/>
              </a:lnSpc>
              <a:spcBef>
                <a:spcPts val="1200"/>
              </a:spcBef>
              <a:buSzPct val="120000"/>
              <a:buFont typeface="Arial" pitchFamily="34" charset="0"/>
              <a:buChar char="•"/>
              <a:defRPr/>
            </a:pPr>
            <a:r>
              <a:rPr lang="it-IT" sz="2000" kern="0" dirty="0" smtClean="0">
                <a:latin typeface="+mn-lt"/>
                <a:cs typeface="+mn-cs"/>
              </a:rPr>
              <a:t>la </a:t>
            </a:r>
            <a:r>
              <a:rPr lang="it-IT" sz="2000" kern="0" dirty="0">
                <a:latin typeface="+mn-lt"/>
                <a:cs typeface="+mn-cs"/>
              </a:rPr>
              <a:t>Fondazione deve reperire sui </a:t>
            </a:r>
            <a:r>
              <a:rPr lang="it-IT" sz="2000" kern="0" dirty="0" smtClean="0">
                <a:latin typeface="+mn-lt"/>
                <a:cs typeface="+mn-cs"/>
              </a:rPr>
              <a:t>mercati il </a:t>
            </a:r>
            <a:r>
              <a:rPr lang="it-IT" sz="2000" kern="0" dirty="0">
                <a:latin typeface="+mn-lt"/>
                <a:cs typeface="+mn-cs"/>
              </a:rPr>
              <a:t>finanziamento per </a:t>
            </a:r>
            <a:r>
              <a:rPr lang="it-IT" sz="2000" kern="0" dirty="0" smtClean="0">
                <a:latin typeface="+mn-lt"/>
                <a:cs typeface="+mn-cs"/>
              </a:rPr>
              <a:t>onorare il </a:t>
            </a:r>
            <a:r>
              <a:rPr lang="it-IT" sz="2000" b="1" kern="0" dirty="0" smtClean="0">
                <a:latin typeface="+mn-lt"/>
                <a:cs typeface="+mn-cs"/>
              </a:rPr>
              <a:t>debito previdenziale</a:t>
            </a:r>
            <a:r>
              <a:rPr lang="it-IT" sz="2000" kern="0" dirty="0" smtClean="0">
                <a:latin typeface="+mn-lt"/>
                <a:cs typeface="+mn-cs"/>
              </a:rPr>
              <a:t>;</a:t>
            </a:r>
            <a:endParaRPr lang="it-IT" sz="2000" kern="0" dirty="0">
              <a:latin typeface="+mn-lt"/>
              <a:cs typeface="+mn-cs"/>
            </a:endParaRPr>
          </a:p>
          <a:p>
            <a:pPr marL="360000" indent="-360000" defTabSz="914400">
              <a:lnSpc>
                <a:spcPts val="3000"/>
              </a:lnSpc>
              <a:spcBef>
                <a:spcPts val="1200"/>
              </a:spcBef>
              <a:buSzPct val="120000"/>
              <a:buFont typeface="Arial" pitchFamily="34" charset="0"/>
              <a:buChar char="•"/>
              <a:defRPr/>
            </a:pPr>
            <a:r>
              <a:rPr lang="it-IT" sz="2000" kern="0" dirty="0" smtClean="0">
                <a:latin typeface="+mn-lt"/>
                <a:cs typeface="+mn-cs"/>
              </a:rPr>
              <a:t>il </a:t>
            </a:r>
            <a:r>
              <a:rPr lang="it-IT" sz="2000" b="1" kern="0" dirty="0" smtClean="0">
                <a:latin typeface="+mn-lt"/>
                <a:cs typeface="+mn-cs"/>
              </a:rPr>
              <a:t>Patrimonio - riserva </a:t>
            </a:r>
            <a:r>
              <a:rPr lang="it-IT" sz="2000" b="1" kern="0" dirty="0">
                <a:latin typeface="+mn-lt"/>
                <a:cs typeface="+mn-cs"/>
              </a:rPr>
              <a:t>di </a:t>
            </a:r>
            <a:r>
              <a:rPr lang="it-IT" sz="2000" b="1" kern="0" dirty="0" smtClean="0">
                <a:latin typeface="+mn-lt"/>
                <a:cs typeface="+mn-cs"/>
              </a:rPr>
              <a:t>garanzia - è </a:t>
            </a:r>
            <a:r>
              <a:rPr lang="it-IT" sz="2000" b="1" kern="0" dirty="0">
                <a:latin typeface="+mn-lt"/>
                <a:cs typeface="+mn-cs"/>
              </a:rPr>
              <a:t>funzionale </a:t>
            </a:r>
            <a:r>
              <a:rPr lang="it-IT" sz="2000" kern="0" dirty="0">
                <a:latin typeface="+mn-lt"/>
                <a:cs typeface="+mn-cs"/>
              </a:rPr>
              <a:t>al rispetto di tale impegno.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Segnaposto contenuto 2"/>
          <p:cNvSpPr txBox="1">
            <a:spLocks/>
          </p:cNvSpPr>
          <p:nvPr/>
        </p:nvSpPr>
        <p:spPr>
          <a:xfrm>
            <a:off x="357158" y="1276710"/>
            <a:ext cx="8572560" cy="4312530"/>
          </a:xfrm>
          <a:prstGeom prst="rect">
            <a:avLst/>
          </a:prstGeom>
        </p:spPr>
        <p:txBody>
          <a:bodyPr vert="horz" lIns="91440" tIns="45720" rIns="91440" bIns="45720" rtlCol="0">
            <a:normAutofit/>
          </a:bodyPr>
          <a:lstStyle/>
          <a:p>
            <a:pPr marL="514350" marR="0" lvl="0" indent="-514350" algn="just"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0" lang="it-IT" sz="2800" i="0" u="none" strike="noStrike" kern="1200" cap="none" spc="0" normalizeH="0" baseline="0" noProof="0" dirty="0">
              <a:ln>
                <a:noFill/>
              </a:ln>
              <a:uLnTx/>
              <a:uFillTx/>
              <a:ea typeface="+mn-ea"/>
              <a:cs typeface="+mn-cs"/>
            </a:endParaRPr>
          </a:p>
        </p:txBody>
      </p:sp>
      <p:sp>
        <p:nvSpPr>
          <p:cNvPr id="10" name="Titolo 9"/>
          <p:cNvSpPr>
            <a:spLocks noGrp="1"/>
          </p:cNvSpPr>
          <p:nvPr>
            <p:ph type="ctrTitle"/>
          </p:nvPr>
        </p:nvSpPr>
        <p:spPr>
          <a:xfrm>
            <a:off x="611560" y="476672"/>
            <a:ext cx="7772400" cy="936103"/>
          </a:xfrm>
        </p:spPr>
        <p:txBody>
          <a:bodyPr>
            <a:normAutofit/>
          </a:bodyPr>
          <a:lstStyle/>
          <a:p>
            <a:pPr lvl="0">
              <a:defRPr/>
            </a:pPr>
            <a:r>
              <a:rPr lang="it-IT" sz="4000" kern="0" dirty="0" smtClean="0">
                <a:solidFill>
                  <a:srgbClr val="00A6DE"/>
                </a:solidFill>
              </a:rPr>
              <a:t>Tutele alla genitorialità</a:t>
            </a:r>
            <a:endParaRPr lang="it-IT" sz="4000" kern="0" dirty="0">
              <a:solidFill>
                <a:srgbClr val="00A6DE"/>
              </a:solidFill>
            </a:endParaRPr>
          </a:p>
        </p:txBody>
      </p:sp>
      <p:sp>
        <p:nvSpPr>
          <p:cNvPr id="11" name="Sottotitolo 10"/>
          <p:cNvSpPr>
            <a:spLocks noGrp="1"/>
          </p:cNvSpPr>
          <p:nvPr>
            <p:ph type="subTitle" idx="1"/>
          </p:nvPr>
        </p:nvSpPr>
        <p:spPr>
          <a:xfrm>
            <a:off x="827584" y="1412776"/>
            <a:ext cx="7632848" cy="4464496"/>
          </a:xfrm>
        </p:spPr>
        <p:txBody>
          <a:bodyPr>
            <a:normAutofit/>
          </a:bodyPr>
          <a:lstStyle/>
          <a:p>
            <a:pPr algn="l">
              <a:lnSpc>
                <a:spcPts val="2400"/>
              </a:lnSpc>
              <a:buSzPct val="120000"/>
            </a:pPr>
            <a:r>
              <a:rPr lang="it-IT" sz="2000" b="1" dirty="0" smtClean="0">
                <a:solidFill>
                  <a:schemeClr val="tx1"/>
                </a:solidFill>
              </a:rPr>
              <a:t>Nuovo regolamento </a:t>
            </a:r>
            <a:r>
              <a:rPr lang="it-IT" sz="2000" dirty="0" smtClean="0">
                <a:solidFill>
                  <a:schemeClr val="tx1"/>
                </a:solidFill>
              </a:rPr>
              <a:t>per </a:t>
            </a:r>
            <a:r>
              <a:rPr lang="it-IT" sz="2000" b="1" dirty="0" smtClean="0">
                <a:solidFill>
                  <a:schemeClr val="tx1"/>
                </a:solidFill>
              </a:rPr>
              <a:t>assicurare</a:t>
            </a:r>
            <a:r>
              <a:rPr lang="it-IT" sz="2000" dirty="0" smtClean="0">
                <a:solidFill>
                  <a:schemeClr val="tx1"/>
                </a:solidFill>
              </a:rPr>
              <a:t> agli iscritti </a:t>
            </a:r>
            <a:r>
              <a:rPr lang="it-IT" sz="2000" b="1" dirty="0" smtClean="0">
                <a:solidFill>
                  <a:schemeClr val="tx1"/>
                </a:solidFill>
              </a:rPr>
              <a:t>la massima tutela </a:t>
            </a:r>
            <a:r>
              <a:rPr lang="it-IT" sz="2000" dirty="0" smtClean="0">
                <a:solidFill>
                  <a:schemeClr val="tx1"/>
                </a:solidFill>
              </a:rPr>
              <a:t>tenendo conto delle </a:t>
            </a:r>
            <a:r>
              <a:rPr lang="it-IT" sz="2000" b="1" dirty="0" smtClean="0">
                <a:solidFill>
                  <a:schemeClr val="tx1"/>
                </a:solidFill>
              </a:rPr>
              <a:t>peculiarità della professione medica e odontoiatrica</a:t>
            </a:r>
            <a:endParaRPr lang="it-IT" sz="1800" b="1" dirty="0" smtClean="0">
              <a:solidFill>
                <a:schemeClr val="tx1"/>
              </a:solidFill>
            </a:endParaRPr>
          </a:p>
          <a:p>
            <a:pPr algn="l">
              <a:buSzPct val="120000"/>
            </a:pPr>
            <a:endParaRPr lang="it-IT" sz="1800" dirty="0" smtClean="0">
              <a:solidFill>
                <a:schemeClr val="tx1"/>
              </a:solidFill>
            </a:endParaRPr>
          </a:p>
          <a:p>
            <a:pPr algn="l">
              <a:buSzPct val="120000"/>
            </a:pPr>
            <a:r>
              <a:rPr lang="it-IT" sz="1800" b="1" dirty="0" smtClean="0">
                <a:solidFill>
                  <a:schemeClr val="tx1"/>
                </a:solidFill>
              </a:rPr>
              <a:t>Novità in arrivo</a:t>
            </a:r>
            <a:r>
              <a:rPr lang="it-IT" sz="1800" dirty="0" smtClean="0">
                <a:solidFill>
                  <a:schemeClr val="tx1"/>
                </a:solidFill>
              </a:rPr>
              <a:t>:</a:t>
            </a:r>
          </a:p>
          <a:p>
            <a:pPr marL="360000" indent="-360000" algn="l">
              <a:lnSpc>
                <a:spcPts val="2160"/>
              </a:lnSpc>
              <a:spcBef>
                <a:spcPts val="600"/>
              </a:spcBef>
              <a:buSzPct val="120000"/>
              <a:buFont typeface="Arial" pitchFamily="34" charset="0"/>
              <a:buChar char="•"/>
            </a:pPr>
            <a:r>
              <a:rPr lang="it-IT" sz="1800" b="1" dirty="0" smtClean="0">
                <a:solidFill>
                  <a:schemeClr val="tx1"/>
                </a:solidFill>
              </a:rPr>
              <a:t>equiparazione</a:t>
            </a:r>
            <a:r>
              <a:rPr lang="it-IT" sz="1800" dirty="0" smtClean="0">
                <a:solidFill>
                  <a:schemeClr val="tx1"/>
                </a:solidFill>
              </a:rPr>
              <a:t> delle tutele per mamme e papà;</a:t>
            </a:r>
          </a:p>
          <a:p>
            <a:pPr marL="360000" indent="-360000" algn="l">
              <a:lnSpc>
                <a:spcPts val="2160"/>
              </a:lnSpc>
              <a:spcBef>
                <a:spcPts val="600"/>
              </a:spcBef>
              <a:buSzPct val="120000"/>
              <a:buFont typeface="Arial" pitchFamily="34" charset="0"/>
              <a:buChar char="•"/>
            </a:pPr>
            <a:r>
              <a:rPr lang="it-IT" sz="1800" dirty="0" smtClean="0">
                <a:solidFill>
                  <a:schemeClr val="tx1"/>
                </a:solidFill>
              </a:rPr>
              <a:t>indennità di </a:t>
            </a:r>
            <a:r>
              <a:rPr lang="it-IT" sz="1800" b="1" dirty="0" smtClean="0">
                <a:solidFill>
                  <a:schemeClr val="tx1"/>
                </a:solidFill>
              </a:rPr>
              <a:t>gravidanza a rischio anche</a:t>
            </a:r>
            <a:r>
              <a:rPr lang="it-IT" sz="1800" dirty="0" smtClean="0">
                <a:solidFill>
                  <a:schemeClr val="tx1"/>
                </a:solidFill>
              </a:rPr>
              <a:t> per le </a:t>
            </a:r>
            <a:r>
              <a:rPr lang="it-IT" sz="1800" b="1" dirty="0" smtClean="0">
                <a:solidFill>
                  <a:schemeClr val="tx1"/>
                </a:solidFill>
              </a:rPr>
              <a:t>libere professioniste</a:t>
            </a:r>
          </a:p>
          <a:p>
            <a:pPr marL="360000" indent="-360000" algn="l">
              <a:lnSpc>
                <a:spcPts val="2160"/>
              </a:lnSpc>
              <a:spcBef>
                <a:spcPts val="600"/>
              </a:spcBef>
              <a:buSzPct val="120000"/>
              <a:buFont typeface="Arial" pitchFamily="34" charset="0"/>
              <a:buChar char="•"/>
            </a:pPr>
            <a:r>
              <a:rPr lang="it-IT" sz="1800" b="1" dirty="0" smtClean="0">
                <a:solidFill>
                  <a:schemeClr val="tx1"/>
                </a:solidFill>
              </a:rPr>
              <a:t>versamenti volontari </a:t>
            </a:r>
            <a:r>
              <a:rPr lang="it-IT" sz="1800" dirty="0" smtClean="0">
                <a:solidFill>
                  <a:schemeClr val="tx1"/>
                </a:solidFill>
              </a:rPr>
              <a:t>per coprire il buco contributivo </a:t>
            </a:r>
            <a:r>
              <a:rPr lang="it-IT" sz="1800" b="1" dirty="0" smtClean="0">
                <a:solidFill>
                  <a:schemeClr val="tx1"/>
                </a:solidFill>
              </a:rPr>
              <a:t>per i mesi di sospensione </a:t>
            </a:r>
            <a:r>
              <a:rPr lang="it-IT" sz="1800" dirty="0" smtClean="0">
                <a:solidFill>
                  <a:schemeClr val="tx1"/>
                </a:solidFill>
              </a:rPr>
              <a:t>dell’attività</a:t>
            </a:r>
          </a:p>
          <a:p>
            <a:pPr marL="360000" indent="-360000" algn="l">
              <a:lnSpc>
                <a:spcPts val="2160"/>
              </a:lnSpc>
              <a:spcBef>
                <a:spcPts val="600"/>
              </a:spcBef>
              <a:buSzPct val="120000"/>
              <a:buFont typeface="Arial" pitchFamily="34" charset="0"/>
              <a:buChar char="•"/>
            </a:pPr>
            <a:r>
              <a:rPr lang="it-IT" sz="1800" b="1" dirty="0" smtClean="0">
                <a:solidFill>
                  <a:schemeClr val="tx1"/>
                </a:solidFill>
              </a:rPr>
              <a:t>incremento</a:t>
            </a:r>
            <a:r>
              <a:rPr lang="it-IT" sz="1800" dirty="0" smtClean="0">
                <a:solidFill>
                  <a:schemeClr val="tx1"/>
                </a:solidFill>
              </a:rPr>
              <a:t> dell’</a:t>
            </a:r>
            <a:r>
              <a:rPr lang="it-IT" sz="1800" b="1" dirty="0" smtClean="0">
                <a:solidFill>
                  <a:schemeClr val="tx1"/>
                </a:solidFill>
              </a:rPr>
              <a:t>importo minimo </a:t>
            </a:r>
            <a:r>
              <a:rPr lang="it-IT" sz="1800" dirty="0" smtClean="0">
                <a:solidFill>
                  <a:schemeClr val="tx1"/>
                </a:solidFill>
              </a:rPr>
              <a:t>dell’indennità</a:t>
            </a:r>
          </a:p>
          <a:p>
            <a:pPr marL="360000" indent="-360000" algn="l">
              <a:lnSpc>
                <a:spcPts val="2160"/>
              </a:lnSpc>
              <a:spcBef>
                <a:spcPts val="600"/>
              </a:spcBef>
              <a:buSzPct val="120000"/>
              <a:buFont typeface="Arial" pitchFamily="34" charset="0"/>
              <a:buChar char="•"/>
            </a:pPr>
            <a:r>
              <a:rPr lang="it-IT" sz="1800" b="1" dirty="0" smtClean="0">
                <a:solidFill>
                  <a:schemeClr val="tx1"/>
                </a:solidFill>
              </a:rPr>
              <a:t>niente</a:t>
            </a:r>
            <a:r>
              <a:rPr lang="it-IT" sz="1800" dirty="0" smtClean="0">
                <a:solidFill>
                  <a:schemeClr val="tx1"/>
                </a:solidFill>
              </a:rPr>
              <a:t> più </a:t>
            </a:r>
            <a:r>
              <a:rPr lang="it-IT" sz="1800" b="1" dirty="0" smtClean="0">
                <a:solidFill>
                  <a:schemeClr val="tx1"/>
                </a:solidFill>
              </a:rPr>
              <a:t>distinzioni</a:t>
            </a:r>
            <a:r>
              <a:rPr lang="it-IT" sz="1800" dirty="0" smtClean="0">
                <a:solidFill>
                  <a:schemeClr val="tx1"/>
                </a:solidFill>
              </a:rPr>
              <a:t> tra </a:t>
            </a:r>
            <a:r>
              <a:rPr lang="it-IT" sz="1800" b="1" dirty="0" smtClean="0">
                <a:solidFill>
                  <a:schemeClr val="tx1"/>
                </a:solidFill>
              </a:rPr>
              <a:t>adozioni</a:t>
            </a:r>
            <a:r>
              <a:rPr lang="it-IT" sz="1800" dirty="0" smtClean="0">
                <a:solidFill>
                  <a:schemeClr val="tx1"/>
                </a:solidFill>
              </a:rPr>
              <a:t> (e affidamenti </a:t>
            </a:r>
            <a:r>
              <a:rPr lang="it-IT" sz="1800" dirty="0" err="1" smtClean="0">
                <a:solidFill>
                  <a:schemeClr val="tx1"/>
                </a:solidFill>
              </a:rPr>
              <a:t>preadottivi</a:t>
            </a:r>
            <a:r>
              <a:rPr lang="it-IT" sz="1800" dirty="0" smtClean="0">
                <a:solidFill>
                  <a:schemeClr val="tx1"/>
                </a:solidFill>
              </a:rPr>
              <a:t>) nazionali e internazionali</a:t>
            </a:r>
          </a:p>
          <a:p>
            <a:pPr marL="360000" indent="-360000" algn="l">
              <a:lnSpc>
                <a:spcPts val="2160"/>
              </a:lnSpc>
              <a:spcBef>
                <a:spcPts val="600"/>
              </a:spcBef>
              <a:buSzPct val="120000"/>
              <a:buFont typeface="Arial" pitchFamily="34" charset="0"/>
              <a:buChar char="•"/>
            </a:pPr>
            <a:r>
              <a:rPr lang="it-IT" sz="1800" b="1" dirty="0" smtClean="0">
                <a:solidFill>
                  <a:schemeClr val="tx1"/>
                </a:solidFill>
              </a:rPr>
              <a:t>voucher baby </a:t>
            </a:r>
            <a:r>
              <a:rPr lang="it-IT" sz="1800" b="1" dirty="0" err="1" smtClean="0">
                <a:solidFill>
                  <a:schemeClr val="tx1"/>
                </a:solidFill>
              </a:rPr>
              <a:t>sitting</a:t>
            </a:r>
            <a:r>
              <a:rPr lang="it-IT" sz="1800" b="1" dirty="0" smtClean="0">
                <a:solidFill>
                  <a:schemeClr val="tx1"/>
                </a:solidFill>
              </a:rPr>
              <a:t> o nido  </a:t>
            </a:r>
          </a:p>
          <a:p>
            <a:pPr lvl="0" algn="l"/>
            <a:endParaRPr lang="it-IT" sz="1800" dirty="0" smtClean="0">
              <a:solidFill>
                <a:schemeClr val="tx1"/>
              </a:solidFill>
            </a:endParaRPr>
          </a:p>
          <a:p>
            <a:pPr algn="l"/>
            <a:endParaRPr lang="it-IT" sz="1800" dirty="0" smtClean="0">
              <a:solidFill>
                <a:schemeClr val="tx1"/>
              </a:solidFill>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Rectangle 2"/>
          <p:cNvSpPr txBox="1">
            <a:spLocks noChangeArrowheads="1"/>
          </p:cNvSpPr>
          <p:nvPr/>
        </p:nvSpPr>
        <p:spPr bwMode="auto">
          <a:xfrm>
            <a:off x="0" y="476672"/>
            <a:ext cx="9144000" cy="1296144"/>
          </a:xfrm>
          <a:prstGeom prst="rect">
            <a:avLst/>
          </a:prstGeom>
          <a:noFill/>
          <a:ln w="9525">
            <a:noFill/>
            <a:miter lim="800000"/>
            <a:headEnd/>
            <a:tailEnd/>
          </a:ln>
          <a:effectLst/>
        </p:spPr>
        <p:txBody>
          <a:bodyPr anchor="ctr"/>
          <a:lstStyle/>
          <a:p>
            <a:pPr algn="ctr" defTabSz="914400"/>
            <a:endParaRPr lang="it-IT" sz="5000" b="1" dirty="0" smtClean="0">
              <a:solidFill>
                <a:srgbClr val="FF6600"/>
              </a:solidFill>
              <a:effectLst>
                <a:outerShdw blurRad="38100" dist="38100" dir="2700000" algn="tl">
                  <a:srgbClr val="C0C0C0"/>
                </a:outerShdw>
              </a:effectLst>
              <a:latin typeface="Calibri" pitchFamily="34" charset="0"/>
            </a:endParaRPr>
          </a:p>
          <a:p>
            <a:pPr algn="ctr"/>
            <a:endParaRPr lang="it-IT" sz="4000" b="1" kern="0" dirty="0" smtClean="0">
              <a:solidFill>
                <a:srgbClr val="00A6DE"/>
              </a:solidFill>
            </a:endParaRPr>
          </a:p>
          <a:p>
            <a:pPr algn="ctr"/>
            <a:r>
              <a:rPr lang="it-IT" sz="4000" kern="0" dirty="0" smtClean="0">
                <a:solidFill>
                  <a:srgbClr val="00A6DE"/>
                </a:solidFill>
              </a:rPr>
              <a:t>Riduzione del contributo di Quota A </a:t>
            </a:r>
          </a:p>
          <a:p>
            <a:pPr algn="ctr"/>
            <a:r>
              <a:rPr lang="it-IT" sz="4000" kern="0" dirty="0" smtClean="0">
                <a:solidFill>
                  <a:srgbClr val="00A6DE"/>
                </a:solidFill>
              </a:rPr>
              <a:t>Fondo di previdenza generale</a:t>
            </a:r>
          </a:p>
          <a:p>
            <a:pPr algn="ctr" defTabSz="914400"/>
            <a:endParaRPr lang="it-IT" sz="5000" b="1" dirty="0" smtClean="0">
              <a:solidFill>
                <a:srgbClr val="FF6600"/>
              </a:solidFill>
              <a:effectLst>
                <a:outerShdw blurRad="38100" dist="38100" dir="2700000" algn="tl">
                  <a:srgbClr val="000000">
                    <a:alpha val="43137"/>
                  </a:srgbClr>
                </a:outerShdw>
              </a:effectLst>
              <a:latin typeface="Calibri" pitchFamily="34" charset="0"/>
            </a:endParaRPr>
          </a:p>
          <a:p>
            <a:pPr algn="ctr" defTabSz="914400"/>
            <a:endParaRPr lang="it-IT" sz="5000" b="1" dirty="0">
              <a:solidFill>
                <a:srgbClr val="FF6600"/>
              </a:solidFill>
              <a:effectLst>
                <a:outerShdw blurRad="38100" dist="38100" dir="2700000" algn="tl">
                  <a:srgbClr val="C0C0C0"/>
                </a:outerShdw>
              </a:effectLst>
              <a:latin typeface="Calibri" pitchFamily="34" charset="0"/>
            </a:endParaRPr>
          </a:p>
        </p:txBody>
      </p:sp>
      <p:sp>
        <p:nvSpPr>
          <p:cNvPr id="8" name="Rectangle 3"/>
          <p:cNvSpPr txBox="1">
            <a:spLocks noChangeArrowheads="1"/>
          </p:cNvSpPr>
          <p:nvPr/>
        </p:nvSpPr>
        <p:spPr bwMode="auto">
          <a:xfrm>
            <a:off x="251520" y="1988840"/>
            <a:ext cx="8740080" cy="3960440"/>
          </a:xfrm>
          <a:prstGeom prst="rect">
            <a:avLst/>
          </a:prstGeom>
          <a:noFill/>
          <a:ln w="9525">
            <a:noFill/>
            <a:miter lim="800000"/>
            <a:headEnd/>
            <a:tailEnd/>
          </a:ln>
          <a:effectLst/>
        </p:spPr>
        <p:txBody>
          <a:bodyPr/>
          <a:lstStyle/>
          <a:p>
            <a:pPr lvl="0" algn="just">
              <a:lnSpc>
                <a:spcPts val="3000"/>
              </a:lnSpc>
              <a:spcBef>
                <a:spcPct val="20000"/>
              </a:spcBef>
              <a:spcAft>
                <a:spcPts val="600"/>
              </a:spcAft>
            </a:pPr>
            <a:r>
              <a:rPr lang="it-IT" sz="2000" dirty="0" smtClean="0"/>
              <a:t>Nell’attuale contesto economico la </a:t>
            </a:r>
            <a:r>
              <a:rPr lang="it-IT" sz="2000" b="1" dirty="0" smtClean="0"/>
              <a:t>diminuzione </a:t>
            </a:r>
            <a:r>
              <a:rPr lang="it-IT" sz="2000" dirty="0" smtClean="0"/>
              <a:t>del contributo di </a:t>
            </a:r>
            <a:r>
              <a:rPr lang="it-IT" sz="2000" b="1" dirty="0" smtClean="0"/>
              <a:t>Quota A</a:t>
            </a:r>
            <a:r>
              <a:rPr lang="it-IT" sz="2000" dirty="0" smtClean="0"/>
              <a:t> può concretizzare </a:t>
            </a:r>
            <a:r>
              <a:rPr lang="it-IT" sz="2000" b="1" dirty="0" smtClean="0"/>
              <a:t>un primo intervento di sostegno alla categoria</a:t>
            </a:r>
            <a:r>
              <a:rPr lang="it-IT" sz="2000" dirty="0" smtClean="0"/>
              <a:t>.</a:t>
            </a:r>
          </a:p>
          <a:p>
            <a:pPr lvl="0" algn="just">
              <a:spcBef>
                <a:spcPct val="20000"/>
              </a:spcBef>
              <a:spcAft>
                <a:spcPts val="600"/>
              </a:spcAft>
            </a:pPr>
            <a:endParaRPr lang="it-IT" dirty="0" smtClean="0"/>
          </a:p>
          <a:p>
            <a:pPr lvl="0" algn="just">
              <a:spcBef>
                <a:spcPct val="20000"/>
              </a:spcBef>
              <a:spcAft>
                <a:spcPts val="600"/>
              </a:spcAft>
            </a:pPr>
            <a:r>
              <a:rPr lang="it-IT" dirty="0" smtClean="0"/>
              <a:t>Contestualmente è possibile destinare una quota di tale contributo in una prospettiva di </a:t>
            </a:r>
            <a:r>
              <a:rPr lang="it-IT" sz="2000" b="1" dirty="0" smtClean="0"/>
              <a:t>assistenza strategica</a:t>
            </a:r>
            <a:r>
              <a:rPr lang="it-IT" dirty="0" smtClean="0"/>
              <a:t>:</a:t>
            </a:r>
          </a:p>
          <a:p>
            <a:pPr marL="360000" lvl="0" indent="-360000">
              <a:lnSpc>
                <a:spcPts val="3000"/>
              </a:lnSpc>
              <a:spcBef>
                <a:spcPts val="1200"/>
              </a:spcBef>
              <a:buSzPct val="120000"/>
              <a:buFont typeface="Arial" pitchFamily="34" charset="0"/>
              <a:buChar char="•"/>
            </a:pPr>
            <a:r>
              <a:rPr lang="it-IT" dirty="0" smtClean="0"/>
              <a:t>per </a:t>
            </a:r>
            <a:r>
              <a:rPr lang="it-IT" b="1" dirty="0" smtClean="0"/>
              <a:t>tutelare</a:t>
            </a:r>
            <a:r>
              <a:rPr lang="it-IT" dirty="0" smtClean="0"/>
              <a:t> gli iscritti in caso di </a:t>
            </a:r>
            <a:r>
              <a:rPr lang="it-IT" b="1" dirty="0" smtClean="0"/>
              <a:t>non autosufficienza</a:t>
            </a:r>
          </a:p>
          <a:p>
            <a:pPr marL="360000" lvl="0" indent="-360000">
              <a:lnSpc>
                <a:spcPts val="3000"/>
              </a:lnSpc>
              <a:spcBef>
                <a:spcPts val="1200"/>
              </a:spcBef>
              <a:buSzPct val="120000"/>
              <a:buFont typeface="Arial" pitchFamily="34" charset="0"/>
              <a:buChar char="•"/>
            </a:pPr>
            <a:r>
              <a:rPr lang="it-IT" dirty="0" smtClean="0"/>
              <a:t>per </a:t>
            </a:r>
            <a:r>
              <a:rPr lang="it-IT" b="1" dirty="0" smtClean="0"/>
              <a:t>promuovere </a:t>
            </a:r>
            <a:r>
              <a:rPr lang="it-IT" dirty="0" smtClean="0"/>
              <a:t>politiche attive volte a favorire la </a:t>
            </a:r>
            <a:r>
              <a:rPr lang="it-IT" b="1" dirty="0" smtClean="0"/>
              <a:t>crescita</a:t>
            </a:r>
            <a:r>
              <a:rPr lang="it-IT" dirty="0" smtClean="0"/>
              <a:t> dell’</a:t>
            </a:r>
            <a:r>
              <a:rPr lang="it-IT" b="1" dirty="0" smtClean="0"/>
              <a:t>occupazione</a:t>
            </a:r>
            <a:r>
              <a:rPr lang="it-IT" dirty="0" smtClean="0"/>
              <a:t> e dello </a:t>
            </a:r>
            <a:r>
              <a:rPr lang="it-IT" b="1" dirty="0" smtClean="0"/>
              <a:t>sviluppo</a:t>
            </a:r>
            <a:r>
              <a:rPr lang="it-IT" dirty="0" smtClean="0"/>
              <a:t> </a:t>
            </a:r>
            <a:r>
              <a:rPr lang="it-IT" b="1" dirty="0" smtClean="0"/>
              <a:t>dell’attività professionale</a:t>
            </a:r>
            <a:r>
              <a:rPr lang="it-IT" b="1" dirty="0" smtClean="0">
                <a:effectLst>
                  <a:outerShdw blurRad="38100" dist="38100" dir="2700000" algn="tl">
                    <a:srgbClr val="000000">
                      <a:alpha val="43137"/>
                    </a:srgbClr>
                  </a:outerShdw>
                </a:effectLst>
                <a:latin typeface="Calibri" pitchFamily="34" charset="0"/>
              </a:rPr>
              <a:t> </a:t>
            </a:r>
            <a:endParaRPr lang="it-IT" b="1" dirty="0">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20111"/>
            <a:ext cx="9144000" cy="6837889"/>
          </a:xfrm>
          <a:prstGeom prst="rect">
            <a:avLst/>
          </a:prstGeom>
          <a:noFill/>
        </p:spPr>
      </p:pic>
      <p:sp>
        <p:nvSpPr>
          <p:cNvPr id="6" name="Rectangle 2"/>
          <p:cNvSpPr txBox="1">
            <a:spLocks noChangeArrowheads="1"/>
          </p:cNvSpPr>
          <p:nvPr/>
        </p:nvSpPr>
        <p:spPr bwMode="auto">
          <a:xfrm>
            <a:off x="0" y="620688"/>
            <a:ext cx="9144000" cy="1027584"/>
          </a:xfrm>
          <a:prstGeom prst="rect">
            <a:avLst/>
          </a:prstGeom>
          <a:noFill/>
          <a:ln w="9525">
            <a:noFill/>
            <a:miter lim="800000"/>
            <a:headEnd/>
            <a:tailEnd/>
          </a:ln>
          <a:effectLst/>
        </p:spPr>
        <p:txBody>
          <a:bodyPr anchor="ctr"/>
          <a:lstStyle/>
          <a:p>
            <a:pPr algn="ctr" defTabSz="914400"/>
            <a:endParaRPr lang="it-IT" sz="5000" b="1" dirty="0" smtClean="0">
              <a:solidFill>
                <a:srgbClr val="FF6600"/>
              </a:solidFill>
              <a:effectLst>
                <a:outerShdw blurRad="38100" dist="38100" dir="2700000" algn="tl">
                  <a:srgbClr val="C0C0C0"/>
                </a:outerShdw>
              </a:effectLst>
              <a:latin typeface="Calibri" pitchFamily="34" charset="0"/>
            </a:endParaRPr>
          </a:p>
          <a:p>
            <a:pPr algn="ctr"/>
            <a:r>
              <a:rPr lang="it-IT" sz="4000" kern="0" dirty="0" smtClean="0">
                <a:solidFill>
                  <a:srgbClr val="00A6DE"/>
                </a:solidFill>
              </a:rPr>
              <a:t>Osservatorio del mercato del lavoro </a:t>
            </a:r>
          </a:p>
          <a:p>
            <a:pPr algn="ctr"/>
            <a:r>
              <a:rPr lang="it-IT" sz="4000" kern="0" dirty="0" smtClean="0">
                <a:solidFill>
                  <a:srgbClr val="00A6DE"/>
                </a:solidFill>
              </a:rPr>
              <a:t>delle professioni sanitarie</a:t>
            </a:r>
          </a:p>
          <a:p>
            <a:pPr algn="ctr" defTabSz="914400"/>
            <a:endParaRPr lang="it-IT" sz="5000" dirty="0">
              <a:solidFill>
                <a:srgbClr val="FF6600"/>
              </a:solidFill>
              <a:effectLst>
                <a:outerShdw blurRad="38100" dist="38100" dir="2700000" algn="tl">
                  <a:srgbClr val="C0C0C0"/>
                </a:outerShdw>
              </a:effectLst>
              <a:latin typeface="Calibri" pitchFamily="34" charset="0"/>
            </a:endParaRPr>
          </a:p>
        </p:txBody>
      </p:sp>
      <p:sp>
        <p:nvSpPr>
          <p:cNvPr id="8" name="Rectangle 3"/>
          <p:cNvSpPr txBox="1">
            <a:spLocks noChangeArrowheads="1"/>
          </p:cNvSpPr>
          <p:nvPr/>
        </p:nvSpPr>
        <p:spPr bwMode="auto">
          <a:xfrm>
            <a:off x="395536" y="2224336"/>
            <a:ext cx="8305800" cy="3384376"/>
          </a:xfrm>
          <a:prstGeom prst="rect">
            <a:avLst/>
          </a:prstGeom>
          <a:noFill/>
          <a:ln w="9525">
            <a:noFill/>
            <a:miter lim="800000"/>
            <a:headEnd/>
            <a:tailEnd/>
          </a:ln>
          <a:effectLst/>
        </p:spPr>
        <p:txBody>
          <a:bodyPr/>
          <a:lstStyle/>
          <a:p>
            <a:pPr algn="just">
              <a:lnSpc>
                <a:spcPts val="3000"/>
              </a:lnSpc>
            </a:pPr>
            <a:r>
              <a:rPr lang="it-IT" dirty="0" smtClean="0"/>
              <a:t>L’</a:t>
            </a:r>
            <a:r>
              <a:rPr lang="it-IT" b="1" dirty="0" smtClean="0"/>
              <a:t>Enpam</a:t>
            </a:r>
            <a:r>
              <a:rPr lang="it-IT" dirty="0" smtClean="0"/>
              <a:t>, insieme a </a:t>
            </a:r>
            <a:r>
              <a:rPr lang="it-IT" b="1" dirty="0" smtClean="0"/>
              <a:t>Istituzioni</a:t>
            </a:r>
            <a:r>
              <a:rPr lang="it-IT" dirty="0" smtClean="0"/>
              <a:t> e </a:t>
            </a:r>
            <a:r>
              <a:rPr lang="it-IT" b="1" dirty="0" smtClean="0"/>
              <a:t>mondo universitario</a:t>
            </a:r>
            <a:r>
              <a:rPr lang="it-IT" dirty="0" smtClean="0"/>
              <a:t>, ha promosso la costituzione di uno </a:t>
            </a:r>
            <a:r>
              <a:rPr lang="it-IT" b="1" dirty="0" smtClean="0"/>
              <a:t>strumento di monitoraggio </a:t>
            </a:r>
            <a:r>
              <a:rPr lang="it-IT" dirty="0" smtClean="0"/>
              <a:t>al fine di </a:t>
            </a:r>
            <a:r>
              <a:rPr lang="it-IT" b="1" dirty="0" smtClean="0"/>
              <a:t>programmare</a:t>
            </a:r>
            <a:r>
              <a:rPr lang="it-IT" dirty="0" smtClean="0"/>
              <a:t> un futuro per le professioni sanitarie che tenga conto dell’evoluzione del </a:t>
            </a:r>
            <a:r>
              <a:rPr lang="it-IT" b="1" dirty="0" smtClean="0"/>
              <a:t>mercato del lavoro </a:t>
            </a:r>
            <a:r>
              <a:rPr lang="it-IT" dirty="0" smtClean="0"/>
              <a:t>e dei suoi riflessi sulla previdenza. Sono stati individuati tre filoni tematici di approfondimento:</a:t>
            </a:r>
          </a:p>
          <a:p>
            <a:pPr algn="just">
              <a:lnSpc>
                <a:spcPts val="3000"/>
              </a:lnSpc>
            </a:pPr>
            <a:endParaRPr lang="it-IT" dirty="0" smtClean="0"/>
          </a:p>
          <a:p>
            <a:pPr marL="360000" indent="-360000" algn="just">
              <a:lnSpc>
                <a:spcPts val="3000"/>
              </a:lnSpc>
              <a:buSzPct val="120000"/>
              <a:buFont typeface="Arial" pitchFamily="34" charset="0"/>
              <a:buChar char="•"/>
            </a:pPr>
            <a:r>
              <a:rPr lang="it-IT" sz="2400" b="1" dirty="0" smtClean="0"/>
              <a:t>modelli organizzativi</a:t>
            </a:r>
          </a:p>
          <a:p>
            <a:pPr marL="360000" indent="-360000" algn="just">
              <a:lnSpc>
                <a:spcPts val="3000"/>
              </a:lnSpc>
              <a:buSzPct val="120000"/>
              <a:buFont typeface="Arial" pitchFamily="34" charset="0"/>
              <a:buChar char="•"/>
            </a:pPr>
            <a:r>
              <a:rPr lang="it-IT" sz="2400" b="1" dirty="0" smtClean="0"/>
              <a:t>impatto delle nuove tecnologie</a:t>
            </a:r>
          </a:p>
          <a:p>
            <a:pPr marL="360000" indent="-360000" algn="just">
              <a:lnSpc>
                <a:spcPts val="3000"/>
              </a:lnSpc>
              <a:buSzPct val="120000"/>
              <a:buFont typeface="Arial" pitchFamily="34" charset="0"/>
              <a:buChar char="•"/>
            </a:pPr>
            <a:r>
              <a:rPr lang="it-IT" sz="2400" b="1" dirty="0" smtClean="0"/>
              <a:t>prospettive occupazionali dei giovani</a:t>
            </a:r>
          </a:p>
          <a:p>
            <a:pPr marL="342900" indent="-342900">
              <a:lnSpc>
                <a:spcPts val="2400"/>
              </a:lnSpc>
              <a:spcAft>
                <a:spcPts val="600"/>
              </a:spcAft>
            </a:pPr>
            <a:endParaRPr lang="it-IT" sz="1600" dirty="0">
              <a:solidFill>
                <a:srgbClr val="FFFF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Rectangle 2"/>
          <p:cNvSpPr txBox="1">
            <a:spLocks noChangeArrowheads="1"/>
          </p:cNvSpPr>
          <p:nvPr/>
        </p:nvSpPr>
        <p:spPr bwMode="auto">
          <a:xfrm>
            <a:off x="0" y="692696"/>
            <a:ext cx="9144000" cy="1667718"/>
          </a:xfrm>
          <a:prstGeom prst="rect">
            <a:avLst/>
          </a:prstGeom>
          <a:noFill/>
          <a:ln w="9525">
            <a:noFill/>
            <a:miter lim="800000"/>
            <a:headEnd/>
            <a:tailEnd/>
          </a:ln>
          <a:effectLst/>
        </p:spPr>
        <p:txBody>
          <a:bodyPr anchor="ctr"/>
          <a:lstStyle/>
          <a:p>
            <a:pPr algn="ctr">
              <a:spcAft>
                <a:spcPts val="1800"/>
              </a:spcAft>
            </a:pPr>
            <a:r>
              <a:rPr lang="it-IT" sz="4000" kern="0" dirty="0" smtClean="0">
                <a:solidFill>
                  <a:srgbClr val="00A6DE"/>
                </a:solidFill>
              </a:rPr>
              <a:t>Gli obiettivi di legislatura 2010-2015</a:t>
            </a:r>
          </a:p>
        </p:txBody>
      </p:sp>
      <p:sp>
        <p:nvSpPr>
          <p:cNvPr id="8" name="Rectangle 3"/>
          <p:cNvSpPr txBox="1">
            <a:spLocks noChangeArrowheads="1"/>
          </p:cNvSpPr>
          <p:nvPr/>
        </p:nvSpPr>
        <p:spPr bwMode="auto">
          <a:xfrm>
            <a:off x="251520" y="2492896"/>
            <a:ext cx="8784976" cy="2088232"/>
          </a:xfrm>
          <a:prstGeom prst="rect">
            <a:avLst/>
          </a:prstGeom>
          <a:noFill/>
          <a:ln w="9525">
            <a:noFill/>
            <a:miter lim="800000"/>
            <a:headEnd/>
            <a:tailEnd/>
          </a:ln>
          <a:effectLst/>
        </p:spPr>
        <p:txBody>
          <a:bodyPr/>
          <a:lstStyle/>
          <a:p>
            <a:pPr marL="360000" indent="-360000" algn="ctr">
              <a:lnSpc>
                <a:spcPts val="3000"/>
              </a:lnSpc>
              <a:spcBef>
                <a:spcPts val="1800"/>
              </a:spcBef>
            </a:pPr>
            <a:r>
              <a:rPr lang="it-IT" sz="4000" b="1" dirty="0" smtClean="0">
                <a:latin typeface="Calibri" pitchFamily="34" charset="0"/>
              </a:rPr>
              <a:t>Riforma dello Statuto</a:t>
            </a:r>
            <a:endParaRPr lang="it-IT" sz="6000" b="1" dirty="0" smtClean="0">
              <a:solidFill>
                <a:srgbClr val="FF6600"/>
              </a:solidFill>
              <a:effectLst>
                <a:outerShdw blurRad="38100" dist="38100" dir="2700000" algn="tl">
                  <a:srgbClr val="C0C0C0"/>
                </a:outerShdw>
              </a:effectLst>
              <a:latin typeface="Calibri" pitchFamily="34" charset="0"/>
            </a:endParaRPr>
          </a:p>
          <a:p>
            <a:pPr marL="360000" indent="-360000" algn="ctr">
              <a:lnSpc>
                <a:spcPts val="3000"/>
              </a:lnSpc>
              <a:spcBef>
                <a:spcPts val="1800"/>
              </a:spcBef>
            </a:pPr>
            <a:r>
              <a:rPr lang="it-IT" sz="2400" dirty="0" smtClean="0">
                <a:latin typeface="Calibri" pitchFamily="34" charset="0"/>
              </a:rPr>
              <a:t>per </a:t>
            </a:r>
            <a:r>
              <a:rPr lang="it-IT" sz="2400" dirty="0">
                <a:latin typeface="Calibri" pitchFamily="34" charset="0"/>
              </a:rPr>
              <a:t>una </a:t>
            </a:r>
            <a:r>
              <a:rPr lang="it-IT" sz="2400" b="1" dirty="0">
                <a:latin typeface="Calibri" pitchFamily="34" charset="0"/>
              </a:rPr>
              <a:t>miglior rappresentatività </a:t>
            </a:r>
            <a:r>
              <a:rPr lang="it-IT" sz="2400" dirty="0">
                <a:latin typeface="Calibri" pitchFamily="34" charset="0"/>
              </a:rPr>
              <a:t>degli </a:t>
            </a:r>
            <a:r>
              <a:rPr lang="it-IT" sz="2400" dirty="0" smtClean="0">
                <a:latin typeface="Calibri" pitchFamily="34" charset="0"/>
              </a:rPr>
              <a:t>iscritti e </a:t>
            </a:r>
            <a:r>
              <a:rPr lang="it-IT" sz="2400" b="1" dirty="0">
                <a:latin typeface="Calibri" pitchFamily="34" charset="0"/>
              </a:rPr>
              <a:t>ottimizzazione</a:t>
            </a:r>
            <a:r>
              <a:rPr lang="it-IT" sz="2400" dirty="0">
                <a:latin typeface="Calibri" pitchFamily="34" charset="0"/>
              </a:rPr>
              <a:t> </a:t>
            </a:r>
            <a:r>
              <a:rPr lang="it-IT" sz="2400" dirty="0" smtClean="0">
                <a:latin typeface="Calibri" pitchFamily="34" charset="0"/>
              </a:rPr>
              <a:t>dei </a:t>
            </a:r>
            <a:r>
              <a:rPr lang="it-IT" sz="2400" b="1" dirty="0" smtClean="0">
                <a:latin typeface="Calibri" pitchFamily="34" charset="0"/>
              </a:rPr>
              <a:t>costi</a:t>
            </a:r>
            <a:r>
              <a:rPr lang="it-IT" sz="2400" dirty="0" smtClean="0">
                <a:latin typeface="Calibri" pitchFamily="34" charset="0"/>
              </a:rPr>
              <a:t> in rapporto ai rappresentanti</a:t>
            </a:r>
            <a:r>
              <a:rPr lang="it-IT" sz="2800" dirty="0" smtClean="0">
                <a:latin typeface="Calibri" pitchFamily="34" charset="0"/>
              </a:rPr>
              <a:t>. </a:t>
            </a:r>
            <a:endParaRPr lang="it-IT" sz="2800" dirty="0">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2" name="Titolo 1"/>
          <p:cNvSpPr>
            <a:spLocks noGrp="1"/>
          </p:cNvSpPr>
          <p:nvPr>
            <p:ph type="ctrTitle"/>
          </p:nvPr>
        </p:nvSpPr>
        <p:spPr>
          <a:xfrm>
            <a:off x="611560" y="1484784"/>
            <a:ext cx="7772400" cy="726976"/>
          </a:xfrm>
        </p:spPr>
        <p:txBody>
          <a:bodyPr>
            <a:normAutofit/>
          </a:bodyPr>
          <a:lstStyle/>
          <a:p>
            <a:r>
              <a:rPr lang="it-IT" sz="4000" kern="0" dirty="0" err="1" smtClean="0">
                <a:solidFill>
                  <a:srgbClr val="00A6DE"/>
                </a:solidFill>
                <a:latin typeface="+mn-lt"/>
                <a:ea typeface="+mn-ea"/>
                <a:cs typeface="+mn-cs"/>
              </a:rPr>
              <a:t>Mission</a:t>
            </a:r>
            <a:endParaRPr lang="it-IT" sz="4000" kern="0" dirty="0">
              <a:solidFill>
                <a:srgbClr val="00A6DE"/>
              </a:solidFill>
              <a:latin typeface="+mn-lt"/>
              <a:ea typeface="+mn-ea"/>
              <a:cs typeface="+mn-cs"/>
            </a:endParaRPr>
          </a:p>
        </p:txBody>
      </p:sp>
      <p:sp>
        <p:nvSpPr>
          <p:cNvPr id="3" name="Sottotitolo 2"/>
          <p:cNvSpPr>
            <a:spLocks noGrp="1"/>
          </p:cNvSpPr>
          <p:nvPr>
            <p:ph type="subTitle" idx="1"/>
          </p:nvPr>
        </p:nvSpPr>
        <p:spPr>
          <a:xfrm>
            <a:off x="539552" y="2348880"/>
            <a:ext cx="8208912" cy="1177280"/>
          </a:xfrm>
        </p:spPr>
        <p:txBody>
          <a:bodyPr>
            <a:noAutofit/>
          </a:bodyPr>
          <a:lstStyle/>
          <a:p>
            <a:pPr>
              <a:lnSpc>
                <a:spcPts val="3300"/>
              </a:lnSpc>
              <a:spcAft>
                <a:spcPts val="1200"/>
              </a:spcAft>
            </a:pPr>
            <a:r>
              <a:rPr lang="it-IT" sz="2800" dirty="0" smtClean="0">
                <a:solidFill>
                  <a:schemeClr val="tx1"/>
                </a:solidFill>
              </a:rPr>
              <a:t>Confermata la </a:t>
            </a:r>
            <a:r>
              <a:rPr lang="it-IT" sz="2800" b="1" dirty="0" smtClean="0">
                <a:solidFill>
                  <a:schemeClr val="tx1"/>
                </a:solidFill>
              </a:rPr>
              <a:t>tutela dei medici e degli odontoiatri </a:t>
            </a:r>
            <a:r>
              <a:rPr lang="it-IT" sz="2800" dirty="0" smtClean="0">
                <a:solidFill>
                  <a:schemeClr val="tx1"/>
                </a:solidFill>
              </a:rPr>
              <a:t>con </a:t>
            </a:r>
            <a:r>
              <a:rPr lang="it-IT" sz="2800" b="1" dirty="0" smtClean="0">
                <a:solidFill>
                  <a:schemeClr val="tx1"/>
                </a:solidFill>
              </a:rPr>
              <a:t>ampliamento</a:t>
            </a:r>
            <a:r>
              <a:rPr lang="it-IT" sz="2800" dirty="0" smtClean="0">
                <a:solidFill>
                  <a:schemeClr val="tx1"/>
                </a:solidFill>
              </a:rPr>
              <a:t> all’</a:t>
            </a:r>
            <a:r>
              <a:rPr lang="it-IT" sz="2800" b="1" dirty="0" smtClean="0">
                <a:solidFill>
                  <a:schemeClr val="tx1"/>
                </a:solidFill>
              </a:rPr>
              <a:t>assistenza strategica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5" name="Elaborazione 4"/>
          <p:cNvSpPr/>
          <p:nvPr/>
        </p:nvSpPr>
        <p:spPr>
          <a:xfrm>
            <a:off x="1763688" y="2911834"/>
            <a:ext cx="1152128" cy="792088"/>
          </a:xfrm>
          <a:prstGeom prst="flowChartProcess">
            <a:avLst/>
          </a:prstGeom>
          <a:gradFill>
            <a:gsLst>
              <a:gs pos="0">
                <a:srgbClr val="00A6DE"/>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it-IT" b="1" dirty="0" smtClean="0">
                <a:solidFill>
                  <a:schemeClr val="tx1"/>
                </a:solidFill>
              </a:rPr>
              <a:t>Fondo generale</a:t>
            </a:r>
            <a:endParaRPr lang="it-IT" b="1" dirty="0">
              <a:solidFill>
                <a:schemeClr val="tx1"/>
              </a:solidFill>
            </a:endParaRPr>
          </a:p>
        </p:txBody>
      </p:sp>
      <p:sp>
        <p:nvSpPr>
          <p:cNvPr id="2" name="Titolo 1"/>
          <p:cNvSpPr>
            <a:spLocks noGrp="1"/>
          </p:cNvSpPr>
          <p:nvPr>
            <p:ph type="ctrTitle"/>
          </p:nvPr>
        </p:nvSpPr>
        <p:spPr>
          <a:xfrm>
            <a:off x="611560" y="404664"/>
            <a:ext cx="7772400" cy="1758057"/>
          </a:xfrm>
        </p:spPr>
        <p:txBody>
          <a:bodyPr>
            <a:normAutofit/>
          </a:bodyPr>
          <a:lstStyle/>
          <a:p>
            <a:r>
              <a:rPr lang="it-IT" sz="4000" kern="0" dirty="0" smtClean="0">
                <a:solidFill>
                  <a:srgbClr val="00A6DE"/>
                </a:solidFill>
                <a:latin typeface="+mn-lt"/>
                <a:ea typeface="+mn-ea"/>
                <a:cs typeface="+mn-cs"/>
              </a:rPr>
              <a:t>Fondazione unica</a:t>
            </a:r>
            <a:r>
              <a:rPr lang="it-IT" sz="4000" dirty="0" smtClean="0">
                <a:solidFill>
                  <a:srgbClr val="FF6600"/>
                </a:solidFill>
              </a:rPr>
              <a:t/>
            </a:r>
            <a:br>
              <a:rPr lang="it-IT" sz="4000" dirty="0" smtClean="0">
                <a:solidFill>
                  <a:srgbClr val="FF6600"/>
                </a:solidFill>
              </a:rPr>
            </a:br>
            <a:endParaRPr lang="it-IT" sz="4000" dirty="0">
              <a:solidFill>
                <a:srgbClr val="FF6600"/>
              </a:solidFill>
            </a:endParaRPr>
          </a:p>
        </p:txBody>
      </p:sp>
      <p:sp>
        <p:nvSpPr>
          <p:cNvPr id="6" name="Elaborazione 5"/>
          <p:cNvSpPr/>
          <p:nvPr/>
        </p:nvSpPr>
        <p:spPr>
          <a:xfrm>
            <a:off x="5652120" y="2704360"/>
            <a:ext cx="1987154" cy="1000132"/>
          </a:xfrm>
          <a:prstGeom prst="flowChartProcess">
            <a:avLst/>
          </a:prstGeom>
          <a:gradFill>
            <a:gsLst>
              <a:gs pos="0">
                <a:srgbClr val="00A6DE"/>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dirty="0" smtClean="0">
              <a:solidFill>
                <a:schemeClr val="tx1"/>
              </a:solidFill>
            </a:endParaRPr>
          </a:p>
          <a:p>
            <a:pPr algn="ctr"/>
            <a:r>
              <a:rPr lang="it-IT" b="1" dirty="0" smtClean="0">
                <a:solidFill>
                  <a:schemeClr val="tx1"/>
                </a:solidFill>
              </a:rPr>
              <a:t>Fondo dei convenzionati </a:t>
            </a:r>
          </a:p>
          <a:p>
            <a:pPr algn="ctr"/>
            <a:r>
              <a:rPr lang="it-IT" b="1" dirty="0" smtClean="0">
                <a:solidFill>
                  <a:schemeClr val="tx1"/>
                </a:solidFill>
              </a:rPr>
              <a:t>e degli accredita</a:t>
            </a:r>
            <a:r>
              <a:rPr lang="it-IT" dirty="0" smtClean="0">
                <a:solidFill>
                  <a:schemeClr val="tx1"/>
                </a:solidFill>
              </a:rPr>
              <a:t>ti</a:t>
            </a:r>
          </a:p>
          <a:p>
            <a:pPr algn="ctr"/>
            <a:endParaRPr lang="it-IT" dirty="0">
              <a:solidFill>
                <a:schemeClr val="tx1"/>
              </a:solidFill>
            </a:endParaRPr>
          </a:p>
        </p:txBody>
      </p:sp>
      <p:sp>
        <p:nvSpPr>
          <p:cNvPr id="7" name="Elaborazione 6"/>
          <p:cNvSpPr/>
          <p:nvPr/>
        </p:nvSpPr>
        <p:spPr>
          <a:xfrm>
            <a:off x="971600" y="4279986"/>
            <a:ext cx="1152128" cy="792088"/>
          </a:xfrm>
          <a:prstGeom prst="flowChartProcess">
            <a:avLst/>
          </a:prstGeom>
          <a:gradFill>
            <a:gsLst>
              <a:gs pos="0">
                <a:srgbClr val="00A6DE"/>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it-IT" b="1" dirty="0" smtClean="0">
                <a:solidFill>
                  <a:schemeClr val="tx1"/>
                </a:solidFill>
              </a:rPr>
              <a:t>Quota</a:t>
            </a:r>
            <a:r>
              <a:rPr lang="it-IT" dirty="0" smtClean="0">
                <a:solidFill>
                  <a:schemeClr val="tx1"/>
                </a:solidFill>
              </a:rPr>
              <a:t> </a:t>
            </a:r>
            <a:r>
              <a:rPr lang="it-IT" b="1" dirty="0" smtClean="0">
                <a:solidFill>
                  <a:schemeClr val="tx1"/>
                </a:solidFill>
              </a:rPr>
              <a:t>A</a:t>
            </a:r>
          </a:p>
        </p:txBody>
      </p:sp>
      <p:sp>
        <p:nvSpPr>
          <p:cNvPr id="8" name="Elaborazione 7"/>
          <p:cNvSpPr/>
          <p:nvPr/>
        </p:nvSpPr>
        <p:spPr>
          <a:xfrm>
            <a:off x="2483768" y="4279986"/>
            <a:ext cx="1152128" cy="792088"/>
          </a:xfrm>
          <a:prstGeom prst="flowChartProcess">
            <a:avLst/>
          </a:prstGeom>
          <a:gradFill>
            <a:gsLst>
              <a:gs pos="0">
                <a:srgbClr val="00A6DE"/>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it-IT" b="1" dirty="0" smtClean="0">
                <a:solidFill>
                  <a:schemeClr val="tx1"/>
                </a:solidFill>
              </a:rPr>
              <a:t>Quota</a:t>
            </a:r>
            <a:r>
              <a:rPr lang="it-IT" dirty="0" smtClean="0">
                <a:solidFill>
                  <a:schemeClr val="tx1"/>
                </a:solidFill>
              </a:rPr>
              <a:t> </a:t>
            </a:r>
            <a:r>
              <a:rPr lang="it-IT" b="1" dirty="0" smtClean="0">
                <a:solidFill>
                  <a:schemeClr val="tx1"/>
                </a:solidFill>
              </a:rPr>
              <a:t>B</a:t>
            </a:r>
          </a:p>
        </p:txBody>
      </p:sp>
      <p:sp>
        <p:nvSpPr>
          <p:cNvPr id="9" name="Elaborazione 8"/>
          <p:cNvSpPr/>
          <p:nvPr/>
        </p:nvSpPr>
        <p:spPr>
          <a:xfrm>
            <a:off x="4716016" y="4293096"/>
            <a:ext cx="1152128" cy="792088"/>
          </a:xfrm>
          <a:prstGeom prst="flowChartProcess">
            <a:avLst/>
          </a:prstGeom>
          <a:gradFill>
            <a:gsLst>
              <a:gs pos="0">
                <a:srgbClr val="00A6DE"/>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it-IT" b="1" dirty="0" smtClean="0">
                <a:solidFill>
                  <a:schemeClr val="tx1"/>
                </a:solidFill>
              </a:rPr>
              <a:t>MMG</a:t>
            </a:r>
          </a:p>
        </p:txBody>
      </p:sp>
      <p:sp>
        <p:nvSpPr>
          <p:cNvPr id="10" name="Elaborazione 9"/>
          <p:cNvSpPr/>
          <p:nvPr/>
        </p:nvSpPr>
        <p:spPr>
          <a:xfrm>
            <a:off x="5940152" y="4279986"/>
            <a:ext cx="1512168" cy="792088"/>
          </a:xfrm>
          <a:prstGeom prst="flowChartProcess">
            <a:avLst/>
          </a:prstGeom>
          <a:gradFill>
            <a:gsLst>
              <a:gs pos="0">
                <a:srgbClr val="00A6DE"/>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it-IT" b="1" dirty="0" smtClean="0">
                <a:solidFill>
                  <a:schemeClr val="tx1"/>
                </a:solidFill>
              </a:rPr>
              <a:t>Specialisti</a:t>
            </a:r>
            <a:r>
              <a:rPr lang="it-IT" dirty="0" smtClean="0">
                <a:solidFill>
                  <a:schemeClr val="tx1"/>
                </a:solidFill>
              </a:rPr>
              <a:t> </a:t>
            </a:r>
            <a:r>
              <a:rPr lang="it-IT" b="1" dirty="0" smtClean="0">
                <a:solidFill>
                  <a:schemeClr val="tx1"/>
                </a:solidFill>
              </a:rPr>
              <a:t>ambulatoriali</a:t>
            </a:r>
          </a:p>
        </p:txBody>
      </p:sp>
      <p:sp>
        <p:nvSpPr>
          <p:cNvPr id="11" name="Elaborazione 10"/>
          <p:cNvSpPr/>
          <p:nvPr/>
        </p:nvSpPr>
        <p:spPr>
          <a:xfrm>
            <a:off x="7524328" y="4293096"/>
            <a:ext cx="1152128" cy="792088"/>
          </a:xfrm>
          <a:prstGeom prst="flowChartProcess">
            <a:avLst/>
          </a:prstGeom>
          <a:gradFill>
            <a:gsLst>
              <a:gs pos="0">
                <a:srgbClr val="00A6DE"/>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it-IT" b="1" dirty="0" smtClean="0">
                <a:solidFill>
                  <a:schemeClr val="tx1"/>
                </a:solidFill>
              </a:rPr>
              <a:t>Specialisti</a:t>
            </a:r>
            <a:r>
              <a:rPr lang="it-IT" dirty="0" smtClean="0">
                <a:solidFill>
                  <a:schemeClr val="tx1"/>
                </a:solidFill>
              </a:rPr>
              <a:t> </a:t>
            </a:r>
            <a:r>
              <a:rPr lang="it-IT" b="1" dirty="0" smtClean="0">
                <a:solidFill>
                  <a:schemeClr val="tx1"/>
                </a:solidFill>
              </a:rPr>
              <a:t>esterni</a:t>
            </a:r>
          </a:p>
        </p:txBody>
      </p:sp>
      <p:cxnSp>
        <p:nvCxnSpPr>
          <p:cNvPr id="13" name="Connettore 1 12"/>
          <p:cNvCxnSpPr>
            <a:stCxn id="5" idx="2"/>
          </p:cNvCxnSpPr>
          <p:nvPr/>
        </p:nvCxnSpPr>
        <p:spPr>
          <a:xfrm>
            <a:off x="2339752" y="3703922"/>
            <a:ext cx="0" cy="28803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5" name="Connettore 1 14"/>
          <p:cNvCxnSpPr/>
          <p:nvPr/>
        </p:nvCxnSpPr>
        <p:spPr>
          <a:xfrm>
            <a:off x="2339752" y="3991954"/>
            <a:ext cx="72008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7" name="Connettore 1 16"/>
          <p:cNvCxnSpPr/>
          <p:nvPr/>
        </p:nvCxnSpPr>
        <p:spPr>
          <a:xfrm flipV="1">
            <a:off x="3059832" y="3991954"/>
            <a:ext cx="0" cy="28803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9" name="Connettore 1 18"/>
          <p:cNvCxnSpPr>
            <a:stCxn id="7" idx="0"/>
          </p:cNvCxnSpPr>
          <p:nvPr/>
        </p:nvCxnSpPr>
        <p:spPr>
          <a:xfrm flipV="1">
            <a:off x="1547664" y="3991954"/>
            <a:ext cx="0" cy="28803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1" name="Connettore 1 20"/>
          <p:cNvCxnSpPr/>
          <p:nvPr/>
        </p:nvCxnSpPr>
        <p:spPr>
          <a:xfrm>
            <a:off x="1547664" y="3991954"/>
            <a:ext cx="79208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3" name="Connettore 1 22"/>
          <p:cNvCxnSpPr/>
          <p:nvPr/>
        </p:nvCxnSpPr>
        <p:spPr>
          <a:xfrm>
            <a:off x="6660232" y="3703922"/>
            <a:ext cx="0" cy="28803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4" name="Connettore 1 23"/>
          <p:cNvCxnSpPr/>
          <p:nvPr/>
        </p:nvCxnSpPr>
        <p:spPr>
          <a:xfrm>
            <a:off x="6660232" y="3991954"/>
            <a:ext cx="136815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5" name="Connettore 1 24"/>
          <p:cNvCxnSpPr/>
          <p:nvPr/>
        </p:nvCxnSpPr>
        <p:spPr>
          <a:xfrm flipV="1">
            <a:off x="8028384" y="3991954"/>
            <a:ext cx="0" cy="28803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6" name="Connettore 1 25"/>
          <p:cNvCxnSpPr/>
          <p:nvPr/>
        </p:nvCxnSpPr>
        <p:spPr>
          <a:xfrm flipV="1">
            <a:off x="5292080" y="3991954"/>
            <a:ext cx="0" cy="28803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7" name="Connettore 1 26"/>
          <p:cNvCxnSpPr/>
          <p:nvPr/>
        </p:nvCxnSpPr>
        <p:spPr>
          <a:xfrm>
            <a:off x="5292080" y="3991954"/>
            <a:ext cx="136815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0" name="Connettore 1 29"/>
          <p:cNvCxnSpPr/>
          <p:nvPr/>
        </p:nvCxnSpPr>
        <p:spPr>
          <a:xfrm flipV="1">
            <a:off x="6660232" y="4005064"/>
            <a:ext cx="0" cy="28803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4" name="Connettore 1 33"/>
          <p:cNvCxnSpPr/>
          <p:nvPr/>
        </p:nvCxnSpPr>
        <p:spPr>
          <a:xfrm rot="5400000">
            <a:off x="3780706" y="2996158"/>
            <a:ext cx="1152128"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7" name="CasellaDiTesto 36"/>
          <p:cNvSpPr txBox="1"/>
          <p:nvPr/>
        </p:nvSpPr>
        <p:spPr>
          <a:xfrm>
            <a:off x="3563888" y="1916832"/>
            <a:ext cx="1584176" cy="523220"/>
          </a:xfrm>
          <a:prstGeom prst="rect">
            <a:avLst/>
          </a:prstGeom>
          <a:noFill/>
        </p:spPr>
        <p:txBody>
          <a:bodyPr wrap="square" rtlCol="0">
            <a:spAutoFit/>
          </a:bodyPr>
          <a:lstStyle/>
          <a:p>
            <a:pPr algn="ctr"/>
            <a:r>
              <a:rPr lang="it-IT" sz="2800" b="1" dirty="0" smtClean="0"/>
              <a:t>2</a:t>
            </a:r>
            <a:r>
              <a:rPr lang="it-IT" sz="2800" dirty="0" smtClean="0"/>
              <a:t> </a:t>
            </a:r>
            <a:r>
              <a:rPr lang="it-IT" sz="2800" b="1" dirty="0" smtClean="0"/>
              <a:t>fondi</a:t>
            </a:r>
            <a:endParaRPr lang="it-IT" sz="2800" b="1" dirty="0"/>
          </a:p>
        </p:txBody>
      </p:sp>
      <p:sp>
        <p:nvSpPr>
          <p:cNvPr id="38" name="CasellaDiTesto 37"/>
          <p:cNvSpPr txBox="1"/>
          <p:nvPr/>
        </p:nvSpPr>
        <p:spPr>
          <a:xfrm>
            <a:off x="3491880" y="3500438"/>
            <a:ext cx="1791080" cy="523220"/>
          </a:xfrm>
          <a:prstGeom prst="rect">
            <a:avLst/>
          </a:prstGeom>
          <a:ln>
            <a:solidFill>
              <a:schemeClr val="bg1"/>
            </a:solidFill>
          </a:ln>
        </p:spPr>
        <p:style>
          <a:lnRef idx="1">
            <a:schemeClr val="dk1"/>
          </a:lnRef>
          <a:fillRef idx="0">
            <a:schemeClr val="dk1"/>
          </a:fillRef>
          <a:effectRef idx="0">
            <a:schemeClr val="dk1"/>
          </a:effectRef>
          <a:fontRef idx="minor">
            <a:schemeClr val="tx1"/>
          </a:fontRef>
        </p:style>
        <p:txBody>
          <a:bodyPr wrap="square" rtlCol="0">
            <a:spAutoFit/>
          </a:bodyPr>
          <a:lstStyle/>
          <a:p>
            <a:pPr algn="ctr"/>
            <a:r>
              <a:rPr lang="it-IT" sz="2800" b="1" dirty="0" smtClean="0"/>
              <a:t>5 gestioni</a:t>
            </a:r>
            <a:endParaRPr lang="it-IT" sz="2800" b="1" dirty="0"/>
          </a:p>
        </p:txBody>
      </p:sp>
      <p:cxnSp>
        <p:nvCxnSpPr>
          <p:cNvPr id="43" name="Connettore 1 42"/>
          <p:cNvCxnSpPr/>
          <p:nvPr/>
        </p:nvCxnSpPr>
        <p:spPr>
          <a:xfrm>
            <a:off x="2915816" y="3286124"/>
            <a:ext cx="2720344" cy="1588"/>
          </a:xfrm>
          <a:prstGeom prst="line">
            <a:avLst/>
          </a:prstGeom>
          <a:ln>
            <a:solidFill>
              <a:schemeClr val="tx1"/>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2" name="Titolo 1"/>
          <p:cNvSpPr>
            <a:spLocks noGrp="1"/>
          </p:cNvSpPr>
          <p:nvPr>
            <p:ph type="ctrTitle"/>
          </p:nvPr>
        </p:nvSpPr>
        <p:spPr>
          <a:xfrm>
            <a:off x="395536" y="2276872"/>
            <a:ext cx="8208912" cy="1872208"/>
          </a:xfrm>
        </p:spPr>
        <p:txBody>
          <a:bodyPr>
            <a:normAutofit fontScale="90000"/>
          </a:bodyPr>
          <a:lstStyle/>
          <a:p>
            <a:pPr indent="180000">
              <a:lnSpc>
                <a:spcPts val="5000"/>
              </a:lnSpc>
            </a:pPr>
            <a:r>
              <a:rPr lang="it-IT" b="1" i="1" dirty="0" smtClean="0">
                <a:solidFill>
                  <a:srgbClr val="0070C0"/>
                </a:solidFill>
              </a:rPr>
              <a:t/>
            </a:r>
            <a:br>
              <a:rPr lang="it-IT" b="1" i="1" dirty="0" smtClean="0">
                <a:solidFill>
                  <a:srgbClr val="0070C0"/>
                </a:solidFill>
              </a:rPr>
            </a:br>
            <a:r>
              <a:rPr lang="it-IT" b="1" i="1" dirty="0" smtClean="0">
                <a:solidFill>
                  <a:srgbClr val="0070C0"/>
                </a:solidFill>
              </a:rPr>
              <a:t/>
            </a:r>
            <a:br>
              <a:rPr lang="it-IT" b="1" i="1" dirty="0" smtClean="0">
                <a:solidFill>
                  <a:srgbClr val="0070C0"/>
                </a:solidFill>
              </a:rPr>
            </a:br>
            <a:r>
              <a:rPr lang="it-IT" b="1" i="1" dirty="0" smtClean="0">
                <a:solidFill>
                  <a:srgbClr val="0070C0"/>
                </a:solidFill>
              </a:rPr>
              <a:t/>
            </a:r>
            <a:br>
              <a:rPr lang="it-IT" b="1" i="1" dirty="0" smtClean="0">
                <a:solidFill>
                  <a:srgbClr val="0070C0"/>
                </a:solidFill>
              </a:rPr>
            </a:br>
            <a:r>
              <a:rPr lang="it-IT" b="1" i="1" dirty="0" smtClean="0">
                <a:solidFill>
                  <a:srgbClr val="0070C0"/>
                </a:solidFill>
              </a:rPr>
              <a:t/>
            </a:r>
            <a:br>
              <a:rPr lang="it-IT" b="1" i="1" dirty="0" smtClean="0">
                <a:solidFill>
                  <a:srgbClr val="0070C0"/>
                </a:solidFill>
              </a:rPr>
            </a:br>
            <a:r>
              <a:rPr lang="it-IT" sz="2700" dirty="0" smtClean="0"/>
              <a:t>È </a:t>
            </a:r>
            <a:r>
              <a:rPr lang="it-IT" sz="2700" b="1" dirty="0" smtClean="0"/>
              <a:t>funzionale</a:t>
            </a:r>
            <a:r>
              <a:rPr lang="it-IT" sz="2700" dirty="0" smtClean="0"/>
              <a:t> alla </a:t>
            </a:r>
            <a:r>
              <a:rPr lang="it-IT" sz="2700" b="1" dirty="0" smtClean="0"/>
              <a:t>previdenza</a:t>
            </a:r>
            <a:r>
              <a:rPr lang="it-IT" sz="2700" dirty="0" smtClean="0"/>
              <a:t> e all’</a:t>
            </a:r>
            <a:r>
              <a:rPr lang="it-IT" sz="2700" b="1" dirty="0" smtClean="0"/>
              <a:t>assistenza</a:t>
            </a:r>
            <a:r>
              <a:rPr lang="it-IT" sz="3700" dirty="0" smtClean="0"/>
              <a:t/>
            </a:r>
            <a:br>
              <a:rPr lang="it-IT" sz="3700" dirty="0" smtClean="0"/>
            </a:br>
            <a:r>
              <a:rPr lang="it-IT" sz="2700" dirty="0" smtClean="0"/>
              <a:t>La dinamica degli impieghi avviene attraverso</a:t>
            </a:r>
            <a:br>
              <a:rPr lang="it-IT" sz="2700" dirty="0" smtClean="0"/>
            </a:br>
            <a:r>
              <a:rPr lang="it-IT" sz="2700" dirty="0" smtClean="0"/>
              <a:t>un </a:t>
            </a:r>
            <a:r>
              <a:rPr lang="it-IT" sz="2700" b="1" dirty="0" smtClean="0"/>
              <a:t>modello</a:t>
            </a:r>
            <a:r>
              <a:rPr lang="it-IT" sz="2700" dirty="0" smtClean="0"/>
              <a:t> </a:t>
            </a:r>
            <a:r>
              <a:rPr lang="it-IT" sz="2700" b="1" dirty="0" smtClean="0"/>
              <a:t>procedurale</a:t>
            </a:r>
            <a:r>
              <a:rPr lang="it-IT" sz="2700" dirty="0" smtClean="0"/>
              <a:t> ed è ispirata a principi di </a:t>
            </a:r>
            <a:r>
              <a:rPr lang="it-IT" sz="2700" b="1" dirty="0" smtClean="0"/>
              <a:t>prudenza</a:t>
            </a:r>
            <a:r>
              <a:rPr lang="it-IT" sz="3700" dirty="0" smtClean="0"/>
              <a:t/>
            </a:r>
            <a:br>
              <a:rPr lang="it-IT" sz="3700" dirty="0" smtClean="0"/>
            </a:br>
            <a:r>
              <a:rPr lang="it-IT" sz="3600" b="1" i="1" dirty="0" smtClean="0">
                <a:solidFill>
                  <a:srgbClr val="0070C0"/>
                </a:solidFill>
              </a:rPr>
              <a:t/>
            </a:r>
            <a:br>
              <a:rPr lang="it-IT" sz="3600" b="1" i="1" dirty="0" smtClean="0">
                <a:solidFill>
                  <a:srgbClr val="0070C0"/>
                </a:solidFill>
              </a:rPr>
            </a:br>
            <a:r>
              <a:rPr lang="it-IT" sz="3600" b="1" i="1" dirty="0" smtClean="0">
                <a:solidFill>
                  <a:srgbClr val="0070C0"/>
                </a:solidFill>
              </a:rPr>
              <a:t/>
            </a:r>
            <a:br>
              <a:rPr lang="it-IT" sz="3600" b="1" i="1" dirty="0" smtClean="0">
                <a:solidFill>
                  <a:srgbClr val="0070C0"/>
                </a:solidFill>
              </a:rPr>
            </a:br>
            <a:r>
              <a:rPr lang="it-IT" sz="3600" b="1" i="1" dirty="0" smtClean="0">
                <a:solidFill>
                  <a:srgbClr val="0070C0"/>
                </a:solidFill>
              </a:rPr>
              <a:t/>
            </a:r>
            <a:br>
              <a:rPr lang="it-IT" sz="3600" b="1" i="1" dirty="0" smtClean="0">
                <a:solidFill>
                  <a:srgbClr val="0070C0"/>
                </a:solidFill>
              </a:rPr>
            </a:br>
            <a:endParaRPr lang="it-IT" b="1" i="1" dirty="0">
              <a:solidFill>
                <a:srgbClr val="0070C0"/>
              </a:solidFill>
            </a:endParaRPr>
          </a:p>
        </p:txBody>
      </p:sp>
      <p:pic>
        <p:nvPicPr>
          <p:cNvPr id="1027" name="Picture 3" descr="https://mail.enpam.it/owa/14.2.342.3/themes/resources/clear1x1.gif"/>
          <p:cNvPicPr>
            <a:picLocks noChangeAspect="1" noChangeArrowheads="1"/>
          </p:cNvPicPr>
          <p:nvPr/>
        </p:nvPicPr>
        <p:blipFill>
          <a:blip r:embed="rId3"/>
          <a:srcRect/>
          <a:stretch>
            <a:fillRect/>
          </a:stretch>
        </p:blipFill>
        <p:spPr bwMode="auto">
          <a:xfrm>
            <a:off x="0" y="0"/>
            <a:ext cx="9525" cy="9525"/>
          </a:xfrm>
          <a:prstGeom prst="rect">
            <a:avLst/>
          </a:prstGeom>
          <a:noFill/>
        </p:spPr>
      </p:pic>
      <p:pic>
        <p:nvPicPr>
          <p:cNvPr id="1026" name="Picture 2" descr="https://mail.enpam.it/owa/14.2.342.3/themes/resources/clear1x1.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sp>
        <p:nvSpPr>
          <p:cNvPr id="8" name="Rettangolo 7"/>
          <p:cNvSpPr/>
          <p:nvPr/>
        </p:nvSpPr>
        <p:spPr>
          <a:xfrm>
            <a:off x="323528" y="1196752"/>
            <a:ext cx="8424936" cy="707886"/>
          </a:xfrm>
          <a:prstGeom prst="rect">
            <a:avLst/>
          </a:prstGeom>
        </p:spPr>
        <p:txBody>
          <a:bodyPr wrap="square">
            <a:spAutoFit/>
          </a:bodyPr>
          <a:lstStyle/>
          <a:p>
            <a:pPr algn="ctr"/>
            <a:r>
              <a:rPr lang="it-IT" sz="4000" kern="0" dirty="0" smtClean="0">
                <a:solidFill>
                  <a:srgbClr val="00A6DE"/>
                </a:solidFill>
              </a:rPr>
              <a:t>Patrimonio uno e unitario</a:t>
            </a:r>
            <a:endParaRPr lang="it-IT" sz="4000" kern="0" dirty="0">
              <a:solidFill>
                <a:srgbClr val="00A6DE"/>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3" name="Segnaposto contenuto 2"/>
          <p:cNvSpPr>
            <a:spLocks noGrp="1"/>
          </p:cNvSpPr>
          <p:nvPr>
            <p:ph idx="1"/>
          </p:nvPr>
        </p:nvSpPr>
        <p:spPr>
          <a:xfrm>
            <a:off x="395536" y="1844824"/>
            <a:ext cx="8501122" cy="4104456"/>
          </a:xfrm>
        </p:spPr>
        <p:txBody>
          <a:bodyPr>
            <a:normAutofit fontScale="92500"/>
          </a:bodyPr>
          <a:lstStyle/>
          <a:p>
            <a:pPr marL="360000" lvl="0" indent="-360000" algn="just">
              <a:lnSpc>
                <a:spcPts val="3000"/>
              </a:lnSpc>
              <a:spcBef>
                <a:spcPts val="1200"/>
              </a:spcBef>
              <a:buSzPct val="120000"/>
            </a:pPr>
            <a:r>
              <a:rPr lang="it-IT" sz="1800" b="1" dirty="0" smtClean="0"/>
              <a:t>invarianza della spesa storica </a:t>
            </a:r>
            <a:r>
              <a:rPr lang="it-IT" sz="1800" dirty="0" smtClean="0"/>
              <a:t>relativa al funzionamento degli organi collegiali ovvero tendenziale riduzione di questa, qualunque sia la definizione e composizione numerica degli stessi;</a:t>
            </a:r>
          </a:p>
          <a:p>
            <a:pPr marL="360000" lvl="0" indent="-360000" algn="just">
              <a:lnSpc>
                <a:spcPts val="3000"/>
              </a:lnSpc>
              <a:spcBef>
                <a:spcPts val="1200"/>
              </a:spcBef>
              <a:buSzPct val="120000"/>
            </a:pPr>
            <a:r>
              <a:rPr lang="it-IT" sz="1800" dirty="0" smtClean="0"/>
              <a:t>realizzazione a tutti i livelli di governo della Fondazione di una </a:t>
            </a:r>
            <a:r>
              <a:rPr lang="it-IT" sz="1800" b="1" dirty="0" smtClean="0"/>
              <a:t>più efficace rappresentanza </a:t>
            </a:r>
            <a:r>
              <a:rPr lang="it-IT" sz="1800" dirty="0" smtClean="0"/>
              <a:t>degli interessi sia delle due professioni oggi rappresentate - </a:t>
            </a:r>
            <a:r>
              <a:rPr lang="it-IT" sz="1800" b="1" dirty="0" smtClean="0"/>
              <a:t>medici e odontoiatri </a:t>
            </a:r>
            <a:r>
              <a:rPr lang="it-IT" sz="1800" dirty="0" smtClean="0"/>
              <a:t>- sia delle varie categorie ovvero </a:t>
            </a:r>
            <a:r>
              <a:rPr lang="it-IT" sz="1800" b="1" dirty="0" smtClean="0"/>
              <a:t>dipendenti, convenzionati e libero professionisti</a:t>
            </a:r>
            <a:r>
              <a:rPr lang="it-IT" sz="1800" dirty="0" smtClean="0"/>
              <a:t>;</a:t>
            </a:r>
          </a:p>
          <a:p>
            <a:pPr marL="360000" lvl="0" indent="-360000" algn="just">
              <a:lnSpc>
                <a:spcPts val="3000"/>
              </a:lnSpc>
              <a:spcBef>
                <a:spcPts val="1200"/>
              </a:spcBef>
              <a:buSzPct val="120000"/>
            </a:pPr>
            <a:r>
              <a:rPr lang="it-IT" sz="1800" dirty="0" smtClean="0"/>
              <a:t>rafforzamento della sintesi tra rappresentanza e gestione, per perseguire l’ottimale affidabilità della Fondazione verso gli iscritti attivi e i percettori dei trattamenti pensionistici e assistenziali.</a:t>
            </a:r>
          </a:p>
          <a:p>
            <a:pPr>
              <a:buNone/>
            </a:pPr>
            <a:endParaRPr lang="it-IT" dirty="0"/>
          </a:p>
        </p:txBody>
      </p:sp>
      <p:sp>
        <p:nvSpPr>
          <p:cNvPr id="4" name="Titolo 3"/>
          <p:cNvSpPr>
            <a:spLocks noGrp="1"/>
          </p:cNvSpPr>
          <p:nvPr>
            <p:ph type="title"/>
          </p:nvPr>
        </p:nvSpPr>
        <p:spPr>
          <a:xfrm>
            <a:off x="467544" y="620688"/>
            <a:ext cx="8229600" cy="1143000"/>
          </a:xfrm>
        </p:spPr>
        <p:txBody>
          <a:bodyPr>
            <a:normAutofit fontScale="90000"/>
          </a:bodyPr>
          <a:lstStyle/>
          <a:p>
            <a:r>
              <a:rPr lang="it-IT" kern="0" dirty="0" smtClean="0">
                <a:solidFill>
                  <a:srgbClr val="00A6DE"/>
                </a:solidFill>
                <a:latin typeface="+mn-lt"/>
                <a:ea typeface="+mn-ea"/>
                <a:cs typeface="+mn-cs"/>
              </a:rPr>
              <a:t>Organi della Fondazione </a:t>
            </a:r>
            <a:r>
              <a:rPr lang="it-IT" sz="4900" b="1" dirty="0" smtClean="0">
                <a:solidFill>
                  <a:srgbClr val="FF6600"/>
                </a:solidFill>
                <a:effectLst>
                  <a:outerShdw blurRad="38100" dist="38100" dir="2700000" algn="tl">
                    <a:srgbClr val="000000">
                      <a:alpha val="43137"/>
                    </a:srgbClr>
                  </a:outerShdw>
                </a:effectLst>
              </a:rPr>
              <a:t/>
            </a:r>
            <a:br>
              <a:rPr lang="it-IT" sz="4900" b="1" dirty="0" smtClean="0">
                <a:solidFill>
                  <a:srgbClr val="FF6600"/>
                </a:solidFill>
                <a:effectLst>
                  <a:outerShdw blurRad="38100" dist="38100" dir="2700000" algn="tl">
                    <a:srgbClr val="000000">
                      <a:alpha val="43137"/>
                    </a:srgbClr>
                  </a:outerShdw>
                </a:effectLst>
              </a:rPr>
            </a:br>
            <a:r>
              <a:rPr lang="it-IT" sz="4000" b="1" dirty="0" smtClean="0"/>
              <a:t>Principi della riforma</a:t>
            </a:r>
            <a:endParaRPr lang="it-IT" sz="4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Titolo 1"/>
          <p:cNvSpPr txBox="1">
            <a:spLocks/>
          </p:cNvSpPr>
          <p:nvPr/>
        </p:nvSpPr>
        <p:spPr bwMode="auto">
          <a:xfrm>
            <a:off x="0" y="9525"/>
            <a:ext cx="9144000" cy="2120900"/>
          </a:xfrm>
          <a:prstGeom prst="rect">
            <a:avLst/>
          </a:prstGeom>
          <a:noFill/>
          <a:ln w="9525">
            <a:noFill/>
            <a:miter lim="800000"/>
            <a:headEnd/>
            <a:tailEnd/>
          </a:ln>
          <a:effectLst/>
        </p:spPr>
        <p:txBody>
          <a:bodyPr anchor="ctr"/>
          <a:lstStyle/>
          <a:p>
            <a:pPr algn="ctr" defTabSz="914400" eaLnBrk="0" hangingPunct="0">
              <a:defRPr/>
            </a:pPr>
            <a:endParaRPr lang="it-IT" sz="5400" b="1" kern="0" dirty="0">
              <a:solidFill>
                <a:srgbClr val="FF6600"/>
              </a:solidFill>
              <a:effectLst>
                <a:outerShdw blurRad="38100" dist="38100" dir="2700000" algn="tl">
                  <a:srgbClr val="000000"/>
                </a:outerShdw>
              </a:effectLst>
              <a:latin typeface="+mj-lt"/>
              <a:ea typeface="+mj-ea"/>
              <a:cs typeface="+mj-cs"/>
            </a:endParaRPr>
          </a:p>
        </p:txBody>
      </p:sp>
      <p:sp>
        <p:nvSpPr>
          <p:cNvPr id="7" name="Segnaposto contenuto 2"/>
          <p:cNvSpPr txBox="1">
            <a:spLocks/>
          </p:cNvSpPr>
          <p:nvPr/>
        </p:nvSpPr>
        <p:spPr bwMode="auto">
          <a:xfrm>
            <a:off x="138113" y="1749425"/>
            <a:ext cx="9005887" cy="3033713"/>
          </a:xfrm>
          <a:prstGeom prst="rect">
            <a:avLst/>
          </a:prstGeom>
          <a:noFill/>
          <a:ln w="9525">
            <a:noFill/>
            <a:miter lim="800000"/>
            <a:headEnd/>
            <a:tailEnd/>
          </a:ln>
          <a:effectLst/>
        </p:spPr>
        <p:txBody>
          <a:bodyPr/>
          <a:lstStyle/>
          <a:p>
            <a:pPr marL="342900" indent="-342900" defTabSz="914400" eaLnBrk="0" hangingPunct="0">
              <a:spcBef>
                <a:spcPct val="20000"/>
              </a:spcBef>
              <a:buClr>
                <a:schemeClr val="hlink"/>
              </a:buClr>
              <a:buSzPct val="70000"/>
              <a:buFont typeface="Wingdings" pitchFamily="2" charset="2"/>
              <a:buNone/>
              <a:defRPr/>
            </a:pPr>
            <a:endParaRPr lang="it-IT" sz="3200" kern="0" dirty="0">
              <a:solidFill>
                <a:srgbClr val="FFFF00"/>
              </a:solidFill>
              <a:effectLst>
                <a:outerShdw blurRad="38100" dist="38100" dir="2700000" algn="tl">
                  <a:srgbClr val="000000"/>
                </a:outerShdw>
              </a:effectLst>
              <a:latin typeface="+mn-lt"/>
              <a:cs typeface="+mn-cs"/>
            </a:endParaRPr>
          </a:p>
          <a:p>
            <a:pPr marL="342900" indent="-342900" defTabSz="914400" eaLnBrk="0" hangingPunct="0">
              <a:spcBef>
                <a:spcPct val="20000"/>
              </a:spcBef>
              <a:buClr>
                <a:schemeClr val="hlink"/>
              </a:buClr>
              <a:buSzPct val="70000"/>
              <a:buFont typeface="Wingdings" pitchFamily="2" charset="2"/>
              <a:buNone/>
              <a:defRPr/>
            </a:pPr>
            <a:endParaRPr dirty="0"/>
          </a:p>
          <a:p>
            <a:pPr marL="342900" indent="-342900" defTabSz="914400" eaLnBrk="0" hangingPunct="0">
              <a:spcBef>
                <a:spcPct val="20000"/>
              </a:spcBef>
              <a:buClr>
                <a:schemeClr val="hlink"/>
              </a:buClr>
              <a:buSzPct val="70000"/>
              <a:buFont typeface="Wingdings" pitchFamily="2" charset="2"/>
              <a:buChar char="n"/>
              <a:defRPr/>
            </a:pPr>
            <a:endParaRPr lang="it-IT" sz="3200" kern="0" dirty="0">
              <a:effectLst>
                <a:outerShdw blurRad="38100" dist="38100" dir="2700000" algn="tl">
                  <a:srgbClr val="000000"/>
                </a:outerShdw>
              </a:effectLst>
              <a:latin typeface="+mn-lt"/>
              <a:cs typeface="+mn-cs"/>
            </a:endParaRPr>
          </a:p>
        </p:txBody>
      </p:sp>
      <p:sp>
        <p:nvSpPr>
          <p:cNvPr id="9" name="Rettangolo 8"/>
          <p:cNvSpPr/>
          <p:nvPr/>
        </p:nvSpPr>
        <p:spPr>
          <a:xfrm>
            <a:off x="812800" y="1184275"/>
            <a:ext cx="7639050" cy="2924175"/>
          </a:xfrm>
          <a:prstGeom prst="rect">
            <a:avLst/>
          </a:prstGeom>
        </p:spPr>
        <p:txBody>
          <a:bodyPr>
            <a:spAutoFit/>
          </a:bodyPr>
          <a:lstStyle/>
          <a:p>
            <a:pPr algn="ctr" defTabSz="914400" eaLnBrk="0" hangingPunct="0">
              <a:defRPr/>
            </a:pPr>
            <a:endParaRPr lang="it-IT" sz="6000" b="1" kern="0" dirty="0">
              <a:solidFill>
                <a:srgbClr val="FF6600"/>
              </a:solidFill>
              <a:effectLst>
                <a:outerShdw blurRad="38100" dist="38100" dir="2700000" algn="tl">
                  <a:srgbClr val="000000"/>
                </a:outerShdw>
              </a:effectLst>
              <a:latin typeface="+mn-lt"/>
              <a:cs typeface="+mn-cs"/>
            </a:endParaRPr>
          </a:p>
          <a:p>
            <a:pPr algn="ctr" defTabSz="914400" eaLnBrk="0" hangingPunct="0">
              <a:defRPr/>
            </a:pPr>
            <a:endParaRPr lang="it-IT" sz="6000" b="1" kern="0" dirty="0">
              <a:solidFill>
                <a:srgbClr val="FF6600"/>
              </a:solidFill>
              <a:effectLst>
                <a:outerShdw blurRad="38100" dist="38100" dir="2700000" algn="tl">
                  <a:srgbClr val="000000"/>
                </a:outerShdw>
              </a:effectLst>
              <a:latin typeface="+mn-lt"/>
              <a:cs typeface="+mn-cs"/>
            </a:endParaRPr>
          </a:p>
          <a:p>
            <a:pPr algn="r" defTabSz="914400" eaLnBrk="0" hangingPunct="0">
              <a:defRPr/>
            </a:pPr>
            <a:endParaRPr lang="it-IT" sz="800" b="1" i="1" kern="0" dirty="0">
              <a:solidFill>
                <a:srgbClr val="FF6600"/>
              </a:solidFill>
              <a:effectLst>
                <a:outerShdw blurRad="38100" dist="38100" dir="2700000" algn="tl">
                  <a:srgbClr val="000000"/>
                </a:outerShdw>
              </a:effectLst>
              <a:latin typeface="+mn-lt"/>
              <a:cs typeface="+mn-cs"/>
            </a:endParaRPr>
          </a:p>
          <a:p>
            <a:pPr algn="r" defTabSz="914400" eaLnBrk="0" hangingPunct="0">
              <a:defRPr/>
            </a:pPr>
            <a:endParaRPr lang="it-IT" sz="800" b="1" i="1" kern="0" dirty="0">
              <a:solidFill>
                <a:srgbClr val="FF6600"/>
              </a:solidFill>
              <a:effectLst>
                <a:outerShdw blurRad="38100" dist="38100" dir="2700000" algn="tl">
                  <a:srgbClr val="000000"/>
                </a:outerShdw>
              </a:effectLst>
              <a:latin typeface="+mn-lt"/>
              <a:cs typeface="+mn-cs"/>
            </a:endParaRPr>
          </a:p>
          <a:p>
            <a:pPr algn="r" defTabSz="914400" eaLnBrk="0" hangingPunct="0">
              <a:defRPr/>
            </a:pPr>
            <a:endParaRPr lang="it-IT" sz="2400" b="1" i="1" kern="0" dirty="0">
              <a:solidFill>
                <a:srgbClr val="FF6600"/>
              </a:solidFill>
              <a:effectLst>
                <a:outerShdw blurRad="38100" dist="38100" dir="2700000" algn="tl">
                  <a:srgbClr val="000000"/>
                </a:outerShdw>
              </a:effectLst>
              <a:latin typeface="+mn-lt"/>
              <a:cs typeface="+mn-cs"/>
            </a:endParaRPr>
          </a:p>
          <a:p>
            <a:pPr defTabSz="914400" eaLnBrk="0" hangingPunct="0">
              <a:defRPr/>
            </a:pPr>
            <a:endParaRPr/>
          </a:p>
        </p:txBody>
      </p:sp>
      <p:graphicFrame>
        <p:nvGraphicFramePr>
          <p:cNvPr id="8" name="Tabella 7"/>
          <p:cNvGraphicFramePr>
            <a:graphicFrameLocks noGrp="1"/>
          </p:cNvGraphicFramePr>
          <p:nvPr/>
        </p:nvGraphicFramePr>
        <p:xfrm>
          <a:off x="998538" y="804863"/>
          <a:ext cx="6813822" cy="6008513"/>
        </p:xfrm>
        <a:graphic>
          <a:graphicData uri="http://schemas.openxmlformats.org/drawingml/2006/table">
            <a:tbl>
              <a:tblPr/>
              <a:tblGrid>
                <a:gridCol w="1557238"/>
                <a:gridCol w="1224136"/>
                <a:gridCol w="1872208"/>
                <a:gridCol w="2160240"/>
              </a:tblGrid>
              <a:tr h="391889">
                <a:tc>
                  <a:txBody>
                    <a:bodyPr/>
                    <a:lstStyle/>
                    <a:p>
                      <a:r>
                        <a:rPr lang="it-IT" sz="900" b="1" dirty="0"/>
                        <a:t> </a:t>
                      </a:r>
                      <a:endParaRPr lang="it-IT"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Costo in % sul patrimonio</a:t>
                      </a:r>
                      <a:endParaRPr lang="it-IT"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Patrimonio</a:t>
                      </a:r>
                      <a:endParaRPr lang="it-IT"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t>Costo organi (2011)</a:t>
                      </a:r>
                      <a:endParaRPr lang="it-IT"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833">
                <a:tc>
                  <a:txBody>
                    <a:bodyPr/>
                    <a:lstStyle/>
                    <a:p>
                      <a:pPr algn="ctr"/>
                      <a:r>
                        <a:rPr lang="it-IT" sz="900" b="1" dirty="0" err="1"/>
                        <a:t>Enpapi</a:t>
                      </a:r>
                      <a:r>
                        <a:rPr lang="it-IT" sz="900" b="1" dirty="0"/>
                        <a:t> – Infermieri liberi professionisti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  342.912.707,00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€ 1.344.351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779">
                <a:tc>
                  <a:txBody>
                    <a:bodyPr/>
                    <a:lstStyle/>
                    <a:p>
                      <a:pPr algn="ctr"/>
                      <a:r>
                        <a:rPr lang="it-IT" sz="900" b="1" dirty="0" err="1"/>
                        <a:t>Enpav</a:t>
                      </a:r>
                      <a:r>
                        <a:rPr lang="it-IT" sz="900" b="1" dirty="0"/>
                        <a:t> – veterinari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  316.597.607,00*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€ 783.785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749">
                <a:tc>
                  <a:txBody>
                    <a:bodyPr/>
                    <a:lstStyle/>
                    <a:p>
                      <a:pPr algn="ctr"/>
                      <a:r>
                        <a:rPr lang="it-IT" sz="900" b="1" dirty="0" err="1"/>
                        <a:t>Epap</a:t>
                      </a:r>
                      <a:r>
                        <a:rPr lang="it-IT" sz="900" b="1" dirty="0"/>
                        <a:t> – agronomi e forestali, chimici, attuari e geologi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€ 528.015.077,00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€ 1.568.112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833">
                <a:tc>
                  <a:txBody>
                    <a:bodyPr/>
                    <a:lstStyle/>
                    <a:p>
                      <a:pPr algn="ctr"/>
                      <a:r>
                        <a:rPr lang="it-IT" sz="900" b="1" dirty="0" err="1"/>
                        <a:t>Enpacl</a:t>
                      </a:r>
                      <a:r>
                        <a:rPr lang="it-IT" sz="900" b="1" dirty="0"/>
                        <a:t> – consulenti del lavoro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€ 499.842.354,00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€ 1.358.923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916">
                <a:tc>
                  <a:txBody>
                    <a:bodyPr/>
                    <a:lstStyle/>
                    <a:p>
                      <a:pPr algn="ctr"/>
                      <a:r>
                        <a:rPr lang="it-IT" sz="900" b="1" dirty="0" err="1"/>
                        <a:t>Cipag</a:t>
                      </a:r>
                      <a:r>
                        <a:rPr lang="it-IT" sz="900" b="1" dirty="0"/>
                        <a:t> – geometri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€ 1.713.412.101,00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€ 4.276.896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916">
                <a:tc>
                  <a:txBody>
                    <a:bodyPr/>
                    <a:lstStyle/>
                    <a:p>
                      <a:pPr algn="ctr"/>
                      <a:r>
                        <a:rPr lang="it-IT" sz="900" b="1" dirty="0" err="1"/>
                        <a:t>Enpab</a:t>
                      </a:r>
                      <a:r>
                        <a:rPr lang="it-IT" sz="900" b="1" dirty="0"/>
                        <a:t> – biologi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€ 312.139.304,00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776.736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779">
                <a:tc>
                  <a:txBody>
                    <a:bodyPr/>
                    <a:lstStyle/>
                    <a:p>
                      <a:pPr algn="ctr"/>
                      <a:r>
                        <a:rPr lang="it-IT" sz="900" b="1" dirty="0" err="1"/>
                        <a:t>Eppi</a:t>
                      </a:r>
                      <a:r>
                        <a:rPr lang="it-IT" sz="900" b="1" dirty="0"/>
                        <a:t> – periti Industriali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  693.471.252,00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€ 1.694.000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779">
                <a:tc>
                  <a:txBody>
                    <a:bodyPr/>
                    <a:lstStyle/>
                    <a:p>
                      <a:pPr algn="ctr"/>
                      <a:r>
                        <a:rPr lang="it-IT" sz="900" b="1" dirty="0" err="1"/>
                        <a:t>Enpap</a:t>
                      </a:r>
                      <a:r>
                        <a:rPr lang="it-IT" sz="900" b="1" dirty="0"/>
                        <a:t> – psicologi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€ 596.676.628,00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€ 1.313.118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916">
                <a:tc>
                  <a:txBody>
                    <a:bodyPr/>
                    <a:lstStyle/>
                    <a:p>
                      <a:pPr algn="ctr"/>
                      <a:r>
                        <a:rPr lang="it-IT" sz="900" b="1" dirty="0" err="1"/>
                        <a:t>Cnpr</a:t>
                      </a:r>
                      <a:r>
                        <a:rPr lang="it-IT" sz="900" b="1" dirty="0"/>
                        <a:t> – ragionieri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€ 1.354.002.417,00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1.648.000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779">
                <a:tc>
                  <a:txBody>
                    <a:bodyPr/>
                    <a:lstStyle/>
                    <a:p>
                      <a:pPr algn="ctr"/>
                      <a:r>
                        <a:rPr lang="it-IT" sz="900" b="1" dirty="0"/>
                        <a:t>Inpgi1 – giornalisti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1.516.706.907,00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€ 1.572.167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833">
                <a:tc>
                  <a:txBody>
                    <a:bodyPr/>
                    <a:lstStyle/>
                    <a:p>
                      <a:pPr algn="ctr"/>
                      <a:r>
                        <a:rPr lang="it-IT" sz="900" b="1" dirty="0" err="1"/>
                        <a:t>Inarcassa</a:t>
                      </a:r>
                      <a:r>
                        <a:rPr lang="it-IT" sz="900" b="1" dirty="0"/>
                        <a:t> – Ingegneri e architetti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€ 4.922.936.893,00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4.046.000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779">
                <a:tc>
                  <a:txBody>
                    <a:bodyPr/>
                    <a:lstStyle/>
                    <a:p>
                      <a:pPr algn="ctr"/>
                      <a:r>
                        <a:rPr lang="it-IT" sz="900" b="1" dirty="0"/>
                        <a:t>Cassa notariato – notai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€ 1.520.900.528,00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€ 1.280.465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779">
                <a:tc>
                  <a:txBody>
                    <a:bodyPr/>
                    <a:lstStyle/>
                    <a:p>
                      <a:pPr algn="ctr"/>
                      <a:r>
                        <a:rPr lang="it-IT" sz="900" b="1" dirty="0"/>
                        <a:t>Cassa forense – avvocati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  5.276.561.593,00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3.003.761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833">
                <a:tc>
                  <a:txBody>
                    <a:bodyPr/>
                    <a:lstStyle/>
                    <a:p>
                      <a:pPr algn="ctr"/>
                      <a:r>
                        <a:rPr lang="it-IT" sz="900" b="1" dirty="0" err="1"/>
                        <a:t>Cnpadc</a:t>
                      </a:r>
                      <a:r>
                        <a:rPr lang="it-IT" sz="900" b="1" dirty="0"/>
                        <a:t> – dottori commercialisti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   4.379.433.290,00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€ 2.461.625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779">
                <a:tc>
                  <a:txBody>
                    <a:bodyPr/>
                    <a:lstStyle/>
                    <a:p>
                      <a:pPr algn="ctr"/>
                      <a:r>
                        <a:rPr lang="it-IT" sz="900" b="1" dirty="0"/>
                        <a:t>Enpaia1 – agricoltura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  1.430.897.249,00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€ 716.259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833">
                <a:tc>
                  <a:txBody>
                    <a:bodyPr/>
                    <a:lstStyle/>
                    <a:p>
                      <a:pPr algn="ctr"/>
                      <a:r>
                        <a:rPr lang="it-IT" sz="1100" b="1" dirty="0"/>
                        <a:t> Enpam – medici e odontoiatri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DE"/>
                    </a:solidFill>
                  </a:tcPr>
                </a:tc>
                <a:tc>
                  <a:txBody>
                    <a:bodyPr/>
                    <a:lstStyle/>
                    <a:p>
                      <a:pPr algn="ctr"/>
                      <a:r>
                        <a:rPr lang="it-IT" sz="1100" b="1" dirty="0">
                          <a:solidFill>
                            <a:schemeClr val="tx1"/>
                          </a:solidFill>
                        </a:rPr>
                        <a:t> 0,04%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DE"/>
                    </a:solidFill>
                  </a:tcPr>
                </a:tc>
                <a:tc>
                  <a:txBody>
                    <a:bodyPr/>
                    <a:lstStyle/>
                    <a:p>
                      <a:pPr algn="ctr"/>
                      <a:r>
                        <a:rPr lang="it-IT" sz="900" b="1" dirty="0">
                          <a:solidFill>
                            <a:schemeClr val="tx1"/>
                          </a:solidFill>
                        </a:rPr>
                        <a:t> € 11.896.285.008,00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€ 4.326.010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485">
                <a:tc>
                  <a:txBody>
                    <a:bodyPr/>
                    <a:lstStyle/>
                    <a:p>
                      <a:pPr algn="ctr"/>
                      <a:r>
                        <a:rPr lang="it-IT" sz="900" b="1" dirty="0"/>
                        <a:t>Enasarco – agenti di commercio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0,02%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b="1" dirty="0">
                          <a:solidFill>
                            <a:schemeClr val="tx1"/>
                          </a:solidFill>
                        </a:rPr>
                        <a:t>€   </a:t>
                      </a:r>
                      <a:r>
                        <a:rPr lang="it-IT" sz="900" b="1" dirty="0" smtClean="0">
                          <a:solidFill>
                            <a:schemeClr val="tx1"/>
                          </a:solidFill>
                        </a:rPr>
                        <a:t>6.215.829.326,00</a:t>
                      </a:r>
                      <a:endParaRPr lang="it-IT" sz="9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€ 1.334.272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024">
                <a:tc>
                  <a:txBody>
                    <a:bodyPr/>
                    <a:lstStyle/>
                    <a:p>
                      <a:pPr algn="ctr"/>
                      <a:r>
                        <a:rPr lang="it-IT" sz="900" b="1" dirty="0" err="1"/>
                        <a:t>Enpaf-</a:t>
                      </a:r>
                      <a:r>
                        <a:rPr lang="it-IT" sz="900" b="1" dirty="0"/>
                        <a:t> farmacisti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0,02%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a:t>
                      </a:r>
                      <a:r>
                        <a:rPr lang="it-IT" sz="900" baseline="0" dirty="0"/>
                        <a:t> </a:t>
                      </a:r>
                      <a:r>
                        <a:rPr lang="it-IT" sz="900" dirty="0" smtClean="0"/>
                        <a:t>1.373.277.378,63</a:t>
                      </a:r>
                      <a:endParaRPr lang="it-IT"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t>€ 266.573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4354" name="Rectangle 1"/>
          <p:cNvSpPr>
            <a:spLocks noChangeArrowheads="1"/>
          </p:cNvSpPr>
          <p:nvPr/>
        </p:nvSpPr>
        <p:spPr bwMode="auto">
          <a:xfrm>
            <a:off x="899592" y="178188"/>
            <a:ext cx="5832648" cy="523220"/>
          </a:xfrm>
          <a:prstGeom prst="rect">
            <a:avLst/>
          </a:prstGeom>
          <a:noFill/>
          <a:ln w="9525">
            <a:noFill/>
            <a:miter lim="800000"/>
            <a:headEnd/>
            <a:tailEnd/>
          </a:ln>
        </p:spPr>
        <p:txBody>
          <a:bodyPr wrap="square" anchor="ctr">
            <a:spAutoFit/>
          </a:bodyPr>
          <a:lstStyle/>
          <a:p>
            <a:pPr defTabSz="914400"/>
            <a:r>
              <a:rPr lang="it-IT" sz="2800" kern="0" dirty="0">
                <a:solidFill>
                  <a:srgbClr val="00A6DE"/>
                </a:solidFill>
              </a:rPr>
              <a:t>Costo</a:t>
            </a:r>
            <a:r>
              <a:rPr lang="it-IT" sz="2800" dirty="0">
                <a:solidFill>
                  <a:srgbClr val="FF6600"/>
                </a:solidFill>
                <a:effectLst>
                  <a:outerShdw blurRad="38100" dist="38100" dir="2700000" algn="tl">
                    <a:srgbClr val="000000">
                      <a:alpha val="43137"/>
                    </a:srgbClr>
                  </a:outerShdw>
                </a:effectLst>
              </a:rPr>
              <a:t> </a:t>
            </a:r>
            <a:r>
              <a:rPr lang="it-IT" sz="2800" kern="0" dirty="0">
                <a:solidFill>
                  <a:srgbClr val="00A6DE"/>
                </a:solidFill>
              </a:rPr>
              <a:t>in rapporto al </a:t>
            </a:r>
            <a:r>
              <a:rPr lang="it-IT" sz="2800" kern="0" dirty="0" smtClean="0">
                <a:solidFill>
                  <a:srgbClr val="00A6DE"/>
                </a:solidFill>
              </a:rPr>
              <a:t>patrimonio</a:t>
            </a:r>
            <a:endParaRPr lang="it-IT" sz="2800" kern="0" dirty="0">
              <a:solidFill>
                <a:srgbClr val="00A6DE"/>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Titolo 1"/>
          <p:cNvSpPr txBox="1">
            <a:spLocks/>
          </p:cNvSpPr>
          <p:nvPr/>
        </p:nvSpPr>
        <p:spPr bwMode="auto">
          <a:xfrm>
            <a:off x="0" y="9525"/>
            <a:ext cx="9144000" cy="2120900"/>
          </a:xfrm>
          <a:prstGeom prst="rect">
            <a:avLst/>
          </a:prstGeom>
          <a:noFill/>
          <a:ln w="9525">
            <a:noFill/>
            <a:miter lim="800000"/>
            <a:headEnd/>
            <a:tailEnd/>
          </a:ln>
          <a:effectLst/>
        </p:spPr>
        <p:txBody>
          <a:bodyPr anchor="ctr"/>
          <a:lstStyle/>
          <a:p>
            <a:pPr algn="ctr" defTabSz="914400" eaLnBrk="0" hangingPunct="0">
              <a:defRPr/>
            </a:pPr>
            <a:endParaRPr lang="it-IT" sz="5400" b="1" kern="0" dirty="0">
              <a:solidFill>
                <a:srgbClr val="FF6600"/>
              </a:solidFill>
              <a:effectLst>
                <a:outerShdw blurRad="38100" dist="38100" dir="2700000" algn="tl">
                  <a:srgbClr val="000000"/>
                </a:outerShdw>
              </a:effectLst>
              <a:latin typeface="+mj-lt"/>
              <a:ea typeface="+mj-ea"/>
              <a:cs typeface="+mj-cs"/>
            </a:endParaRPr>
          </a:p>
        </p:txBody>
      </p:sp>
      <p:sp>
        <p:nvSpPr>
          <p:cNvPr id="7" name="Segnaposto contenuto 2"/>
          <p:cNvSpPr txBox="1">
            <a:spLocks/>
          </p:cNvSpPr>
          <p:nvPr/>
        </p:nvSpPr>
        <p:spPr bwMode="auto">
          <a:xfrm>
            <a:off x="138113" y="1749425"/>
            <a:ext cx="9005887" cy="3033713"/>
          </a:xfrm>
          <a:prstGeom prst="rect">
            <a:avLst/>
          </a:prstGeom>
          <a:noFill/>
          <a:ln w="9525">
            <a:noFill/>
            <a:miter lim="800000"/>
            <a:headEnd/>
            <a:tailEnd/>
          </a:ln>
          <a:effectLst/>
        </p:spPr>
        <p:txBody>
          <a:bodyPr/>
          <a:lstStyle/>
          <a:p>
            <a:pPr marL="342900" indent="-342900" defTabSz="914400" eaLnBrk="0" hangingPunct="0">
              <a:spcBef>
                <a:spcPct val="20000"/>
              </a:spcBef>
              <a:buClr>
                <a:schemeClr val="hlink"/>
              </a:buClr>
              <a:buSzPct val="70000"/>
              <a:buFont typeface="Wingdings" pitchFamily="2" charset="2"/>
              <a:buNone/>
              <a:defRPr/>
            </a:pPr>
            <a:endParaRPr lang="it-IT" sz="3200" kern="0" dirty="0">
              <a:solidFill>
                <a:srgbClr val="FFFF00"/>
              </a:solidFill>
              <a:effectLst>
                <a:outerShdw blurRad="38100" dist="38100" dir="2700000" algn="tl">
                  <a:srgbClr val="000000"/>
                </a:outerShdw>
              </a:effectLst>
              <a:latin typeface="+mn-lt"/>
              <a:cs typeface="+mn-cs"/>
            </a:endParaRPr>
          </a:p>
          <a:p>
            <a:pPr marL="342900" indent="-342900" defTabSz="914400" eaLnBrk="0" hangingPunct="0">
              <a:spcBef>
                <a:spcPct val="20000"/>
              </a:spcBef>
              <a:buClr>
                <a:schemeClr val="hlink"/>
              </a:buClr>
              <a:buSzPct val="70000"/>
              <a:buFont typeface="Wingdings" pitchFamily="2" charset="2"/>
              <a:buNone/>
              <a:defRPr/>
            </a:pPr>
            <a:endParaRPr/>
          </a:p>
          <a:p>
            <a:pPr marL="342900" indent="-342900" defTabSz="914400" eaLnBrk="0" hangingPunct="0">
              <a:spcBef>
                <a:spcPct val="20000"/>
              </a:spcBef>
              <a:buClr>
                <a:schemeClr val="hlink"/>
              </a:buClr>
              <a:buSzPct val="70000"/>
              <a:buFont typeface="Wingdings" pitchFamily="2" charset="2"/>
              <a:buChar char="n"/>
              <a:defRPr/>
            </a:pPr>
            <a:endParaRPr lang="it-IT" sz="3200" kern="0" dirty="0">
              <a:effectLst>
                <a:outerShdw blurRad="38100" dist="38100" dir="2700000" algn="tl">
                  <a:srgbClr val="000000"/>
                </a:outerShdw>
              </a:effectLst>
              <a:latin typeface="+mn-lt"/>
              <a:cs typeface="+mn-cs"/>
            </a:endParaRPr>
          </a:p>
        </p:txBody>
      </p:sp>
      <p:sp>
        <p:nvSpPr>
          <p:cNvPr id="9" name="Rettangolo 8"/>
          <p:cNvSpPr/>
          <p:nvPr/>
        </p:nvSpPr>
        <p:spPr>
          <a:xfrm>
            <a:off x="812800" y="1184275"/>
            <a:ext cx="7639050" cy="2924175"/>
          </a:xfrm>
          <a:prstGeom prst="rect">
            <a:avLst/>
          </a:prstGeom>
        </p:spPr>
        <p:txBody>
          <a:bodyPr>
            <a:spAutoFit/>
          </a:bodyPr>
          <a:lstStyle/>
          <a:p>
            <a:pPr algn="ctr" defTabSz="914400" eaLnBrk="0" hangingPunct="0">
              <a:defRPr/>
            </a:pPr>
            <a:endParaRPr lang="it-IT" sz="6000" b="1" kern="0" dirty="0">
              <a:solidFill>
                <a:srgbClr val="FF6600"/>
              </a:solidFill>
              <a:effectLst>
                <a:outerShdw blurRad="38100" dist="38100" dir="2700000" algn="tl">
                  <a:srgbClr val="000000"/>
                </a:outerShdw>
              </a:effectLst>
              <a:latin typeface="+mn-lt"/>
              <a:cs typeface="+mn-cs"/>
            </a:endParaRPr>
          </a:p>
          <a:p>
            <a:pPr algn="ctr" defTabSz="914400" eaLnBrk="0" hangingPunct="0">
              <a:defRPr/>
            </a:pPr>
            <a:endParaRPr lang="it-IT" sz="6000" b="1" kern="0" dirty="0">
              <a:solidFill>
                <a:srgbClr val="FF6600"/>
              </a:solidFill>
              <a:effectLst>
                <a:outerShdw blurRad="38100" dist="38100" dir="2700000" algn="tl">
                  <a:srgbClr val="000000"/>
                </a:outerShdw>
              </a:effectLst>
              <a:latin typeface="+mn-lt"/>
              <a:cs typeface="+mn-cs"/>
            </a:endParaRPr>
          </a:p>
          <a:p>
            <a:pPr algn="r" defTabSz="914400" eaLnBrk="0" hangingPunct="0">
              <a:defRPr/>
            </a:pPr>
            <a:endParaRPr lang="it-IT" sz="800" b="1" i="1" kern="0" dirty="0">
              <a:solidFill>
                <a:srgbClr val="FF6600"/>
              </a:solidFill>
              <a:effectLst>
                <a:outerShdw blurRad="38100" dist="38100" dir="2700000" algn="tl">
                  <a:srgbClr val="000000"/>
                </a:outerShdw>
              </a:effectLst>
              <a:latin typeface="+mn-lt"/>
              <a:cs typeface="+mn-cs"/>
            </a:endParaRPr>
          </a:p>
          <a:p>
            <a:pPr algn="r" defTabSz="914400" eaLnBrk="0" hangingPunct="0">
              <a:defRPr/>
            </a:pPr>
            <a:endParaRPr lang="it-IT" sz="800" b="1" i="1" kern="0" dirty="0">
              <a:solidFill>
                <a:srgbClr val="FF6600"/>
              </a:solidFill>
              <a:effectLst>
                <a:outerShdw blurRad="38100" dist="38100" dir="2700000" algn="tl">
                  <a:srgbClr val="000000"/>
                </a:outerShdw>
              </a:effectLst>
              <a:latin typeface="+mn-lt"/>
              <a:cs typeface="+mn-cs"/>
            </a:endParaRPr>
          </a:p>
          <a:p>
            <a:pPr algn="r" defTabSz="914400" eaLnBrk="0" hangingPunct="0">
              <a:defRPr/>
            </a:pPr>
            <a:endParaRPr lang="it-IT" sz="2400" b="1" i="1" kern="0" dirty="0">
              <a:solidFill>
                <a:srgbClr val="FF6600"/>
              </a:solidFill>
              <a:effectLst>
                <a:outerShdw blurRad="38100" dist="38100" dir="2700000" algn="tl">
                  <a:srgbClr val="000000"/>
                </a:outerShdw>
              </a:effectLst>
              <a:latin typeface="+mn-lt"/>
              <a:cs typeface="+mn-cs"/>
            </a:endParaRPr>
          </a:p>
          <a:p>
            <a:pPr defTabSz="914400" eaLnBrk="0" hangingPunct="0">
              <a:defRPr/>
            </a:pPr>
            <a:endParaRPr/>
          </a:p>
        </p:txBody>
      </p:sp>
      <p:graphicFrame>
        <p:nvGraphicFramePr>
          <p:cNvPr id="8" name="Tabella 7"/>
          <p:cNvGraphicFramePr>
            <a:graphicFrameLocks noGrp="1"/>
          </p:cNvGraphicFramePr>
          <p:nvPr/>
        </p:nvGraphicFramePr>
        <p:xfrm>
          <a:off x="1043608" y="859936"/>
          <a:ext cx="5136996" cy="5593400"/>
        </p:xfrm>
        <a:graphic>
          <a:graphicData uri="http://schemas.openxmlformats.org/drawingml/2006/table">
            <a:tbl>
              <a:tblPr/>
              <a:tblGrid>
                <a:gridCol w="1715960"/>
                <a:gridCol w="764702"/>
                <a:gridCol w="1553553"/>
                <a:gridCol w="1102781"/>
              </a:tblGrid>
              <a:tr h="338036">
                <a:tc>
                  <a:txBody>
                    <a:bodyPr/>
                    <a:lstStyle/>
                    <a:p>
                      <a:pPr algn="ctr"/>
                      <a:endParaRPr lang="it-IT" sz="7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700" b="1" dirty="0"/>
                        <a:t>Costo per iscritto</a:t>
                      </a:r>
                      <a:endParaRPr lang="it-IT" sz="7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700" b="1"/>
                        <a:t>Numero iscritti (attivi + pensionati)</a:t>
                      </a:r>
                      <a:endParaRPr lang="it-IT" sz="7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700" b="1"/>
                        <a:t>Costo organi (2011)</a:t>
                      </a:r>
                      <a:endParaRPr lang="it-IT" sz="7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357">
                <a:tc>
                  <a:txBody>
                    <a:bodyPr/>
                    <a:lstStyle/>
                    <a:p>
                      <a:pPr algn="ctr"/>
                      <a:r>
                        <a:rPr lang="it-IT" sz="1200" dirty="0"/>
                        <a:t>Cassa notariato – notai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€ 177,45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7.216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€ 1.280.465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357">
                <a:tc>
                  <a:txBody>
                    <a:bodyPr/>
                    <a:lstStyle/>
                    <a:p>
                      <a:pPr algn="ctr"/>
                      <a:r>
                        <a:rPr lang="it-IT" sz="1200" dirty="0" err="1"/>
                        <a:t>Eppi</a:t>
                      </a:r>
                      <a:r>
                        <a:rPr lang="it-IT" sz="1200" dirty="0"/>
                        <a:t> – periti Industriali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€ 107,43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15.768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€ 1.694.000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3394">
                <a:tc>
                  <a:txBody>
                    <a:bodyPr/>
                    <a:lstStyle/>
                    <a:p>
                      <a:pPr algn="ctr"/>
                      <a:r>
                        <a:rPr lang="it-IT" sz="1200" dirty="0" err="1"/>
                        <a:t>Epap</a:t>
                      </a:r>
                      <a:r>
                        <a:rPr lang="it-IT" sz="1200" dirty="0"/>
                        <a:t> – agronomi e forestali, chimici, attuari e geologi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€ 79,18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19.805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€ 1.568.112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036">
                <a:tc>
                  <a:txBody>
                    <a:bodyPr/>
                    <a:lstStyle/>
                    <a:p>
                      <a:pPr algn="ctr"/>
                      <a:r>
                        <a:rPr lang="it-IT" sz="1200" dirty="0" err="1"/>
                        <a:t>Enpapi</a:t>
                      </a:r>
                      <a:r>
                        <a:rPr lang="it-IT" sz="1200" dirty="0"/>
                        <a:t> – Infermieri liberi professionisti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t>€ 54,18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24.811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€ 1.344.351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357">
                <a:tc>
                  <a:txBody>
                    <a:bodyPr/>
                    <a:lstStyle/>
                    <a:p>
                      <a:pPr algn="ctr"/>
                      <a:r>
                        <a:rPr lang="it-IT" sz="1200" dirty="0"/>
                        <a:t>Inpgi1 – giornalisti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t>€ 62,47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25.166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€ 1.572.167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679">
                <a:tc>
                  <a:txBody>
                    <a:bodyPr/>
                    <a:lstStyle/>
                    <a:p>
                      <a:pPr algn="ctr"/>
                      <a:r>
                        <a:rPr lang="it-IT" sz="1200"/>
                        <a:t>Enpab – biologi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t>€ 66,91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11.608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€ 776.736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357">
                <a:tc>
                  <a:txBody>
                    <a:bodyPr/>
                    <a:lstStyle/>
                    <a:p>
                      <a:pPr algn="ctr"/>
                      <a:r>
                        <a:rPr lang="it-IT" sz="1200" dirty="0" err="1"/>
                        <a:t>Cnpr</a:t>
                      </a:r>
                      <a:r>
                        <a:rPr lang="it-IT" sz="1200" dirty="0"/>
                        <a:t> – ragionieri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€ 47,69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34.554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€ 1.648.000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036">
                <a:tc>
                  <a:txBody>
                    <a:bodyPr/>
                    <a:lstStyle/>
                    <a:p>
                      <a:pPr algn="ctr"/>
                      <a:r>
                        <a:rPr lang="it-IT" sz="1200" dirty="0" err="1"/>
                        <a:t>Enpacl</a:t>
                      </a:r>
                      <a:r>
                        <a:rPr lang="it-IT" sz="1200" dirty="0"/>
                        <a:t> – consulenti del lavoro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t>€ 42,11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32.270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€ 1.358.923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036">
                <a:tc>
                  <a:txBody>
                    <a:bodyPr/>
                    <a:lstStyle/>
                    <a:p>
                      <a:pPr algn="ctr"/>
                      <a:r>
                        <a:rPr lang="it-IT" sz="1200"/>
                        <a:t>Cnpadc – dottori commercialisti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€ 41,30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59.597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€ 2.461.625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357">
                <a:tc>
                  <a:txBody>
                    <a:bodyPr/>
                    <a:lstStyle/>
                    <a:p>
                      <a:pPr algn="ctr"/>
                      <a:r>
                        <a:rPr lang="it-IT" sz="1200"/>
                        <a:t>Cipag – geometri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t>€ 37,50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114.051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4.276.896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357">
                <a:tc>
                  <a:txBody>
                    <a:bodyPr/>
                    <a:lstStyle/>
                    <a:p>
                      <a:pPr algn="ctr"/>
                      <a:r>
                        <a:rPr lang="it-IT" sz="1200"/>
                        <a:t>Enpap – psicologi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t>€ 32,71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40.144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€ 1.313.118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357">
                <a:tc>
                  <a:txBody>
                    <a:bodyPr/>
                    <a:lstStyle/>
                    <a:p>
                      <a:pPr algn="ctr"/>
                      <a:r>
                        <a:rPr lang="it-IT" sz="1200"/>
                        <a:t>Enpav – veterinari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t>€ 23,90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32.800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t>€ 783.785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036">
                <a:tc>
                  <a:txBody>
                    <a:bodyPr/>
                    <a:lstStyle/>
                    <a:p>
                      <a:pPr algn="ctr"/>
                      <a:r>
                        <a:rPr lang="it-IT" sz="1200"/>
                        <a:t>Inarcassa – Ingegneri e architetti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€ 23,82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169.867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t>€ 4.046.000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357">
                <a:tc>
                  <a:txBody>
                    <a:bodyPr/>
                    <a:lstStyle/>
                    <a:p>
                      <a:pPr algn="ctr"/>
                      <a:r>
                        <a:rPr lang="it-IT" sz="1200"/>
                        <a:t>Enpaia1 – agricoltura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€ 15,83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45.235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t>€ 716.259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357">
                <a:tc>
                  <a:txBody>
                    <a:bodyPr/>
                    <a:lstStyle/>
                    <a:p>
                      <a:pPr algn="ctr"/>
                      <a:r>
                        <a:rPr lang="it-IT" sz="1200"/>
                        <a:t>Cassa forense – avvocati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€ 17,08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175.872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t>€  3.003.761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036">
                <a:tc>
                  <a:txBody>
                    <a:bodyPr/>
                    <a:lstStyle/>
                    <a:p>
                      <a:pPr algn="ctr"/>
                      <a:r>
                        <a:rPr lang="it-IT" sz="1400" b="1" dirty="0"/>
                        <a:t>Enpam – medici e odontoiatri</a:t>
                      </a:r>
                      <a:endParaRPr lang="it-IT"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DE"/>
                    </a:solidFill>
                  </a:tcPr>
                </a:tc>
                <a:tc>
                  <a:txBody>
                    <a:bodyPr/>
                    <a:lstStyle/>
                    <a:p>
                      <a:pPr algn="ctr"/>
                      <a:r>
                        <a:rPr lang="it-IT" sz="1400" b="1" dirty="0"/>
                        <a:t>€  9,78</a:t>
                      </a:r>
                      <a:endParaRPr lang="it-IT"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DE"/>
                    </a:solidFill>
                  </a:tcPr>
                </a:tc>
                <a:tc>
                  <a:txBody>
                    <a:bodyPr/>
                    <a:lstStyle/>
                    <a:p>
                      <a:pPr algn="ctr"/>
                      <a:r>
                        <a:rPr lang="it-IT" sz="1200" dirty="0">
                          <a:solidFill>
                            <a:schemeClr val="tx1"/>
                          </a:solidFill>
                        </a:rPr>
                        <a:t>442.345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t>€  4.326.010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036">
                <a:tc>
                  <a:txBody>
                    <a:bodyPr/>
                    <a:lstStyle/>
                    <a:p>
                      <a:pPr algn="ctr"/>
                      <a:r>
                        <a:rPr lang="it-IT" sz="1200"/>
                        <a:t>Enasarco – agenti di commercio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€ 3,59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371.948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t>€  1.334.272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357">
                <a:tc>
                  <a:txBody>
                    <a:bodyPr/>
                    <a:lstStyle/>
                    <a:p>
                      <a:pPr algn="ctr"/>
                      <a:r>
                        <a:rPr lang="it-IT" sz="1200" dirty="0" err="1"/>
                        <a:t>Enpaf-</a:t>
                      </a:r>
                      <a:r>
                        <a:rPr lang="it-IT" sz="1200" dirty="0"/>
                        <a:t> farmacisti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a:t>€  2,46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solidFill>
                            <a:schemeClr val="tx1"/>
                          </a:solidFill>
                        </a:rPr>
                        <a:t>108.348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dirty="0"/>
                        <a:t>€ 266.573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1"/>
          <p:cNvSpPr>
            <a:spLocks noChangeArrowheads="1"/>
          </p:cNvSpPr>
          <p:nvPr/>
        </p:nvSpPr>
        <p:spPr bwMode="auto">
          <a:xfrm>
            <a:off x="899592" y="178188"/>
            <a:ext cx="5832648" cy="523220"/>
          </a:xfrm>
          <a:prstGeom prst="rect">
            <a:avLst/>
          </a:prstGeom>
          <a:noFill/>
          <a:ln w="9525">
            <a:noFill/>
            <a:miter lim="800000"/>
            <a:headEnd/>
            <a:tailEnd/>
          </a:ln>
        </p:spPr>
        <p:txBody>
          <a:bodyPr wrap="square" anchor="ctr">
            <a:spAutoFit/>
          </a:bodyPr>
          <a:lstStyle/>
          <a:p>
            <a:pPr defTabSz="914400"/>
            <a:r>
              <a:rPr lang="it-IT" sz="2800" kern="0" dirty="0">
                <a:solidFill>
                  <a:srgbClr val="00A6DE"/>
                </a:solidFill>
              </a:rPr>
              <a:t>Costo</a:t>
            </a:r>
            <a:r>
              <a:rPr lang="it-IT" sz="2800" dirty="0">
                <a:solidFill>
                  <a:srgbClr val="FF6600"/>
                </a:solidFill>
                <a:effectLst>
                  <a:outerShdw blurRad="38100" dist="38100" dir="2700000" algn="tl">
                    <a:srgbClr val="000000">
                      <a:alpha val="43137"/>
                    </a:srgbClr>
                  </a:outerShdw>
                </a:effectLst>
              </a:rPr>
              <a:t> </a:t>
            </a:r>
            <a:r>
              <a:rPr lang="it-IT" sz="2800" kern="0" dirty="0">
                <a:solidFill>
                  <a:srgbClr val="00A6DE"/>
                </a:solidFill>
              </a:rPr>
              <a:t>in rapporto </a:t>
            </a:r>
            <a:r>
              <a:rPr lang="it-IT" sz="2800" kern="0" dirty="0" smtClean="0">
                <a:solidFill>
                  <a:srgbClr val="00A6DE"/>
                </a:solidFill>
              </a:rPr>
              <a:t>agli iscritti</a:t>
            </a:r>
            <a:endParaRPr lang="it-IT" sz="2800" kern="0" dirty="0">
              <a:solidFill>
                <a:srgbClr val="00A6D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Titolo 1"/>
          <p:cNvSpPr txBox="1">
            <a:spLocks/>
          </p:cNvSpPr>
          <p:nvPr/>
        </p:nvSpPr>
        <p:spPr bwMode="auto">
          <a:xfrm>
            <a:off x="0" y="11897"/>
            <a:ext cx="9144000" cy="1600200"/>
          </a:xfrm>
          <a:prstGeom prst="rect">
            <a:avLst/>
          </a:prstGeom>
          <a:noFill/>
          <a:ln w="9525">
            <a:noFill/>
            <a:miter lim="800000"/>
            <a:headEnd/>
            <a:tailEnd/>
          </a:ln>
          <a:effectLst/>
        </p:spPr>
        <p:txBody>
          <a:bodyPr anchor="ctr"/>
          <a:lstStyle/>
          <a:p>
            <a:pPr algn="ctr" defTabSz="914400" eaLnBrk="0" hangingPunct="0">
              <a:defRPr/>
            </a:pPr>
            <a:r>
              <a:rPr lang="it-IT" sz="4000" dirty="0" smtClean="0">
                <a:solidFill>
                  <a:srgbClr val="00A6DE"/>
                </a:solidFill>
                <a:latin typeface="+mj-lt"/>
                <a:ea typeface="+mj-ea"/>
                <a:cs typeface="+mj-cs"/>
              </a:rPr>
              <a:t>La privatizzazione in breve</a:t>
            </a:r>
            <a:endParaRPr lang="it-IT" sz="4000" dirty="0">
              <a:solidFill>
                <a:srgbClr val="00A6DE"/>
              </a:solidFill>
              <a:latin typeface="+mj-lt"/>
              <a:ea typeface="+mj-ea"/>
              <a:cs typeface="+mj-cs"/>
            </a:endParaRPr>
          </a:p>
        </p:txBody>
      </p:sp>
      <p:sp>
        <p:nvSpPr>
          <p:cNvPr id="9" name="Segnaposto contenuto 2"/>
          <p:cNvSpPr txBox="1">
            <a:spLocks/>
          </p:cNvSpPr>
          <p:nvPr/>
        </p:nvSpPr>
        <p:spPr bwMode="auto">
          <a:xfrm>
            <a:off x="323528" y="1058863"/>
            <a:ext cx="8496944" cy="4702175"/>
          </a:xfrm>
          <a:prstGeom prst="rect">
            <a:avLst/>
          </a:prstGeom>
          <a:noFill/>
          <a:ln w="9525">
            <a:noFill/>
            <a:miter lim="800000"/>
            <a:headEnd/>
            <a:tailEnd/>
          </a:ln>
          <a:effectLst/>
        </p:spPr>
        <p:txBody>
          <a:bodyPr/>
          <a:lstStyle/>
          <a:p>
            <a:pPr marL="342900" indent="-342900" defTabSz="914400" eaLnBrk="0" hangingPunct="0">
              <a:spcBef>
                <a:spcPct val="20000"/>
              </a:spcBef>
              <a:buClr>
                <a:schemeClr val="hlink"/>
              </a:buClr>
              <a:buSzPct val="70000"/>
              <a:defRPr/>
            </a:pPr>
            <a:endParaRPr lang="it-IT" sz="3200" kern="0" dirty="0">
              <a:solidFill>
                <a:srgbClr val="FFFFFF"/>
              </a:solidFill>
              <a:effectLst>
                <a:outerShdw blurRad="38100" dist="38100" dir="2700000" algn="tl">
                  <a:srgbClr val="000000"/>
                </a:outerShdw>
              </a:effectLst>
              <a:latin typeface="+mn-lt"/>
              <a:cs typeface="+mn-cs"/>
            </a:endParaRPr>
          </a:p>
        </p:txBody>
      </p:sp>
      <p:sp>
        <p:nvSpPr>
          <p:cNvPr id="5" name="CasellaDiTesto 4"/>
          <p:cNvSpPr txBox="1"/>
          <p:nvPr/>
        </p:nvSpPr>
        <p:spPr>
          <a:xfrm>
            <a:off x="611560" y="1286659"/>
            <a:ext cx="7920880" cy="4734629"/>
          </a:xfrm>
          <a:prstGeom prst="rect">
            <a:avLst/>
          </a:prstGeom>
          <a:noFill/>
        </p:spPr>
        <p:txBody>
          <a:bodyPr wrap="square" rtlCol="0">
            <a:spAutoFit/>
          </a:bodyPr>
          <a:lstStyle/>
          <a:p>
            <a:pPr marL="360000" indent="-360000">
              <a:lnSpc>
                <a:spcPts val="3000"/>
              </a:lnSpc>
              <a:spcBef>
                <a:spcPts val="1200"/>
              </a:spcBef>
              <a:buSzPct val="120000"/>
              <a:buFont typeface="Arial" pitchFamily="34" charset="0"/>
              <a:buChar char="•"/>
            </a:pPr>
            <a:r>
              <a:rPr lang="it-IT" sz="2000" b="1" dirty="0" smtClean="0"/>
              <a:t>Autonomia </a:t>
            </a:r>
            <a:r>
              <a:rPr lang="it-IT" sz="2000" dirty="0" smtClean="0"/>
              <a:t>di mezzi senza fiscalità generale </a:t>
            </a:r>
            <a:r>
              <a:rPr lang="it-IT" dirty="0" smtClean="0"/>
              <a:t>(Decreto legislativo 509/1994);</a:t>
            </a:r>
          </a:p>
          <a:p>
            <a:pPr marL="360000" lvl="2" indent="-360000">
              <a:lnSpc>
                <a:spcPts val="3000"/>
              </a:lnSpc>
              <a:spcBef>
                <a:spcPts val="1200"/>
              </a:spcBef>
              <a:buSzPct val="120000"/>
              <a:buFont typeface="Arial" pitchFamily="34" charset="0"/>
              <a:buChar char="•"/>
            </a:pPr>
            <a:r>
              <a:rPr lang="it-IT" sz="2000" b="1" dirty="0" smtClean="0"/>
              <a:t>parametri</a:t>
            </a:r>
            <a:r>
              <a:rPr lang="it-IT" sz="2000" dirty="0" smtClean="0"/>
              <a:t> di riferimento per la </a:t>
            </a:r>
            <a:r>
              <a:rPr lang="it-IT" sz="2000" b="1" dirty="0" smtClean="0"/>
              <a:t>sostenibilità</a:t>
            </a:r>
            <a:r>
              <a:rPr lang="it-IT" sz="2000" dirty="0" smtClean="0"/>
              <a:t>: </a:t>
            </a:r>
            <a:r>
              <a:rPr lang="it-IT" sz="2000" b="1" dirty="0" smtClean="0"/>
              <a:t>riserva legale </a:t>
            </a:r>
            <a:r>
              <a:rPr lang="it-IT" sz="2000" dirty="0" smtClean="0"/>
              <a:t>e </a:t>
            </a:r>
            <a:r>
              <a:rPr lang="it-IT" sz="2000" b="1" dirty="0" smtClean="0"/>
              <a:t>azzeramento patrimonio</a:t>
            </a:r>
          </a:p>
          <a:p>
            <a:pPr marL="360000" lvl="3" indent="-360000">
              <a:lnSpc>
                <a:spcPts val="2000"/>
              </a:lnSpc>
              <a:spcBef>
                <a:spcPts val="1200"/>
              </a:spcBef>
              <a:spcAft>
                <a:spcPts val="200"/>
              </a:spcAft>
              <a:buSzPct val="120000"/>
            </a:pPr>
            <a:r>
              <a:rPr lang="it-IT" sz="2800" b="1" dirty="0" smtClean="0"/>
              <a:t>	</a:t>
            </a:r>
            <a:r>
              <a:rPr lang="it-IT" sz="2400" b="1" dirty="0" smtClean="0"/>
              <a:t>5</a:t>
            </a:r>
            <a:r>
              <a:rPr lang="it-IT" sz="2400" dirty="0" smtClean="0"/>
              <a:t> </a:t>
            </a:r>
            <a:r>
              <a:rPr lang="it-IT" sz="2000" dirty="0" smtClean="0"/>
              <a:t>anni di riserva legale in ogni bilancio consuntivo annuale</a:t>
            </a:r>
          </a:p>
          <a:p>
            <a:pPr marL="360000" lvl="3" indent="-360000">
              <a:lnSpc>
                <a:spcPts val="2000"/>
              </a:lnSpc>
              <a:spcBef>
                <a:spcPts val="1200"/>
              </a:spcBef>
              <a:spcAft>
                <a:spcPts val="200"/>
              </a:spcAft>
              <a:buSzPct val="120000"/>
            </a:pPr>
            <a:r>
              <a:rPr lang="it-IT" sz="2800" b="1" dirty="0" smtClean="0"/>
              <a:t>	</a:t>
            </a:r>
            <a:r>
              <a:rPr lang="it-IT" sz="2400" b="1" dirty="0" smtClean="0"/>
              <a:t>15</a:t>
            </a:r>
            <a:r>
              <a:rPr lang="it-IT" sz="2400" dirty="0" smtClean="0"/>
              <a:t> </a:t>
            </a:r>
            <a:r>
              <a:rPr lang="it-IT" sz="2000" dirty="0" smtClean="0"/>
              <a:t>anni di patrimonio positivo al bilancio tecnico triennale;</a:t>
            </a:r>
          </a:p>
          <a:p>
            <a:pPr marL="360000" indent="-360000">
              <a:lnSpc>
                <a:spcPts val="3000"/>
              </a:lnSpc>
              <a:spcBef>
                <a:spcPts val="1200"/>
              </a:spcBef>
              <a:buSzPct val="120000"/>
              <a:buFont typeface="Arial" pitchFamily="34" charset="0"/>
              <a:buChar char="•"/>
            </a:pPr>
            <a:r>
              <a:rPr lang="it-IT" sz="2000" dirty="0" smtClean="0"/>
              <a:t>cambio parametri:</a:t>
            </a:r>
          </a:p>
          <a:p>
            <a:pPr marL="360000" indent="-360000">
              <a:lnSpc>
                <a:spcPts val="2000"/>
              </a:lnSpc>
              <a:spcBef>
                <a:spcPts val="1200"/>
              </a:spcBef>
              <a:buSzPct val="120000"/>
            </a:pPr>
            <a:r>
              <a:rPr lang="it-IT" sz="2400" dirty="0" smtClean="0"/>
              <a:t>	</a:t>
            </a:r>
            <a:r>
              <a:rPr lang="it-IT" sz="2000" dirty="0" smtClean="0"/>
              <a:t>da azzeramento Patrimonio a saldo totale, poi saldo previdenziale</a:t>
            </a:r>
          </a:p>
          <a:p>
            <a:pPr marL="360000" lvl="1" indent="-360000">
              <a:lnSpc>
                <a:spcPts val="2000"/>
              </a:lnSpc>
              <a:spcBef>
                <a:spcPts val="1200"/>
              </a:spcBef>
              <a:buSzPct val="120000"/>
            </a:pPr>
            <a:r>
              <a:rPr lang="it-IT" sz="2400" b="1" dirty="0" smtClean="0"/>
              <a:t>	30</a:t>
            </a:r>
            <a:r>
              <a:rPr lang="it-IT" sz="2800" dirty="0" smtClean="0"/>
              <a:t> </a:t>
            </a:r>
            <a:r>
              <a:rPr lang="it-IT" sz="2000" dirty="0" smtClean="0"/>
              <a:t>anni di saldo totale (E-U) positivo (Finanziaria 2007)</a:t>
            </a:r>
          </a:p>
          <a:p>
            <a:pPr marL="360000" lvl="1" indent="-360000">
              <a:lnSpc>
                <a:spcPts val="2000"/>
              </a:lnSpc>
              <a:spcBef>
                <a:spcPts val="1200"/>
              </a:spcBef>
              <a:buSzPct val="120000"/>
            </a:pPr>
            <a:r>
              <a:rPr lang="it-IT" sz="2400" b="1" dirty="0" smtClean="0"/>
              <a:t>	50</a:t>
            </a:r>
            <a:r>
              <a:rPr lang="it-IT" sz="2000" dirty="0" smtClean="0"/>
              <a:t> anni di saldo previdenziale (C-P) positivo (Decreto </a:t>
            </a:r>
            <a:r>
              <a:rPr lang="it-IT" sz="2000" dirty="0" err="1" smtClean="0"/>
              <a:t>SalvaItalia</a:t>
            </a:r>
            <a:r>
              <a:rPr lang="it-IT" sz="2000" dirty="0" smtClean="0"/>
              <a:t>).</a:t>
            </a:r>
          </a:p>
          <a:p>
            <a:pPr marL="269875" indent="-269875">
              <a:buFont typeface="Wingdings" pitchFamily="2" charset="2"/>
              <a:buChar char="§"/>
            </a:pPr>
            <a:endParaRPr lang="it-IT"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1026"/>
          <p:cNvSpPr>
            <a:spLocks noGrp="1" noChangeArrowheads="1"/>
          </p:cNvSpPr>
          <p:nvPr>
            <p:ph type="title"/>
          </p:nvPr>
        </p:nvSpPr>
        <p:spPr>
          <a:xfrm>
            <a:off x="457200" y="500050"/>
            <a:ext cx="8229600" cy="1143000"/>
          </a:xfrm>
        </p:spPr>
        <p:txBody>
          <a:bodyPr>
            <a:normAutofit fontScale="90000"/>
          </a:bodyPr>
          <a:lstStyle/>
          <a:p>
            <a:pPr>
              <a:defRPr/>
            </a:pPr>
            <a:r>
              <a:rPr lang="it-IT" sz="6600" b="1" dirty="0" smtClean="0">
                <a:solidFill>
                  <a:srgbClr val="00A6DE"/>
                </a:solidFill>
              </a:rPr>
              <a:t/>
            </a:r>
            <a:br>
              <a:rPr lang="it-IT" sz="6600" b="1" dirty="0" smtClean="0">
                <a:solidFill>
                  <a:srgbClr val="00A6DE"/>
                </a:solidFill>
              </a:rPr>
            </a:br>
            <a:r>
              <a:rPr lang="it-IT" sz="6600" dirty="0" smtClean="0">
                <a:solidFill>
                  <a:srgbClr val="00A6DE"/>
                </a:solidFill>
              </a:rPr>
              <a:t>Reggio Emilia</a:t>
            </a:r>
            <a:endParaRPr lang="it-IT" sz="6600" b="1" dirty="0" smtClean="0">
              <a:solidFill>
                <a:srgbClr val="FF6600"/>
              </a:solidFill>
              <a:effectLst>
                <a:outerShdw blurRad="50800" dist="38100" dir="2700000" algn="tl" rotWithShape="0">
                  <a:srgbClr val="000000">
                    <a:alpha val="43000"/>
                  </a:srgbClr>
                </a:outerShdw>
              </a:effectLst>
            </a:endParaRPr>
          </a:p>
        </p:txBody>
      </p:sp>
      <p:sp>
        <p:nvSpPr>
          <p:cNvPr id="712707" name="Rectangle 1027"/>
          <p:cNvSpPr>
            <a:spLocks noGrp="1" noChangeArrowheads="1"/>
          </p:cNvSpPr>
          <p:nvPr>
            <p:ph type="body" idx="4294967295"/>
          </p:nvPr>
        </p:nvSpPr>
        <p:spPr>
          <a:xfrm>
            <a:off x="533400" y="1628800"/>
            <a:ext cx="8359080" cy="4238600"/>
          </a:xfrm>
        </p:spPr>
        <p:txBody>
          <a:bodyPr>
            <a:normAutofit fontScale="92500"/>
          </a:bodyPr>
          <a:lstStyle/>
          <a:p>
            <a:pPr>
              <a:lnSpc>
                <a:spcPct val="90000"/>
              </a:lnSpc>
              <a:buNone/>
              <a:defRPr/>
            </a:pPr>
            <a:endParaRPr lang="it-IT" sz="3500" b="1" dirty="0" smtClean="0"/>
          </a:p>
          <a:p>
            <a:pPr>
              <a:lnSpc>
                <a:spcPct val="90000"/>
              </a:lnSpc>
              <a:buNone/>
              <a:defRPr/>
            </a:pPr>
            <a:r>
              <a:rPr lang="it-IT" sz="3600" dirty="0" smtClean="0"/>
              <a:t>2.001 Medici e Odontoiatri attivi (Quota A)</a:t>
            </a:r>
          </a:p>
          <a:p>
            <a:pPr eaLnBrk="1" hangingPunct="1">
              <a:lnSpc>
                <a:spcPct val="90000"/>
              </a:lnSpc>
              <a:buFont typeface="Wingdings" pitchFamily="2" charset="2"/>
              <a:buNone/>
              <a:defRPr/>
            </a:pPr>
            <a:r>
              <a:rPr lang="it-IT" sz="3600" dirty="0" smtClean="0"/>
              <a:t>1.080 Fondo della Libera professione (Quota B)</a:t>
            </a:r>
          </a:p>
          <a:p>
            <a:pPr eaLnBrk="1" hangingPunct="1">
              <a:lnSpc>
                <a:spcPct val="90000"/>
              </a:lnSpc>
              <a:buFont typeface="Wingdings" pitchFamily="2" charset="2"/>
              <a:buNone/>
              <a:defRPr/>
            </a:pPr>
            <a:r>
              <a:rPr lang="it-IT" sz="3600" dirty="0" smtClean="0"/>
              <a:t>    485 Medicina generale</a:t>
            </a:r>
          </a:p>
          <a:p>
            <a:pPr eaLnBrk="1" hangingPunct="1">
              <a:lnSpc>
                <a:spcPct val="90000"/>
              </a:lnSpc>
              <a:buFont typeface="Wingdings" pitchFamily="2" charset="2"/>
              <a:buNone/>
              <a:defRPr/>
            </a:pPr>
            <a:r>
              <a:rPr lang="it-IT" sz="3600" dirty="0" smtClean="0"/>
              <a:t>    128 Specialisti ambulatoriali</a:t>
            </a:r>
          </a:p>
          <a:p>
            <a:pPr eaLnBrk="1" hangingPunct="1">
              <a:lnSpc>
                <a:spcPct val="90000"/>
              </a:lnSpc>
              <a:buFont typeface="Wingdings" pitchFamily="2" charset="2"/>
              <a:buNone/>
              <a:defRPr/>
            </a:pPr>
            <a:r>
              <a:rPr lang="it-IT" sz="3600" smtClean="0"/>
              <a:t>      68 </a:t>
            </a:r>
            <a:r>
              <a:rPr lang="it-IT" sz="3600" dirty="0" smtClean="0"/>
              <a:t>Specialisti esterni </a:t>
            </a:r>
            <a:r>
              <a:rPr lang="it-IT" sz="2200" dirty="0" smtClean="0"/>
              <a:t>(</a:t>
            </a:r>
            <a:r>
              <a:rPr lang="it-IT" sz="2200" b="1" dirty="0" smtClean="0"/>
              <a:t>comprese le società</a:t>
            </a:r>
            <a:r>
              <a:rPr lang="it-IT" sz="2200" dirty="0" smtClean="0"/>
              <a:t>)</a:t>
            </a:r>
          </a:p>
          <a:p>
            <a:pPr eaLnBrk="1" hangingPunct="1">
              <a:lnSpc>
                <a:spcPct val="90000"/>
              </a:lnSpc>
              <a:buFont typeface="Wingdings" pitchFamily="2" charset="2"/>
              <a:buNone/>
              <a:defRPr/>
            </a:pPr>
            <a:endParaRPr lang="it-IT" sz="2200" dirty="0" smtClean="0"/>
          </a:p>
          <a:p>
            <a:pPr>
              <a:lnSpc>
                <a:spcPct val="90000"/>
              </a:lnSpc>
              <a:buNone/>
              <a:defRPr/>
            </a:pPr>
            <a:r>
              <a:rPr lang="it-IT" sz="3600" dirty="0" smtClean="0"/>
              <a:t>590 pensionati </a:t>
            </a:r>
            <a:r>
              <a:rPr lang="it-IT" sz="3000" dirty="0" smtClean="0"/>
              <a:t>(</a:t>
            </a:r>
            <a:r>
              <a:rPr lang="it-IT" sz="2200" b="1" dirty="0" smtClean="0"/>
              <a:t>compresi familiari superstiti</a:t>
            </a:r>
            <a:r>
              <a:rPr lang="it-IT" sz="3000" dirty="0" smtClean="0"/>
              <a:t>)</a:t>
            </a:r>
            <a:endParaRPr lang="it-IT" sz="3900" dirty="0" smtClean="0"/>
          </a:p>
        </p:txBody>
      </p:sp>
      <p:sp>
        <p:nvSpPr>
          <p:cNvPr id="6" name="CasellaDiTesto 5"/>
          <p:cNvSpPr txBox="1"/>
          <p:nvPr/>
        </p:nvSpPr>
        <p:spPr>
          <a:xfrm>
            <a:off x="539552" y="6165304"/>
            <a:ext cx="6912768" cy="276999"/>
          </a:xfrm>
          <a:prstGeom prst="rect">
            <a:avLst/>
          </a:prstGeom>
          <a:noFill/>
        </p:spPr>
        <p:txBody>
          <a:bodyPr wrap="square" rtlCol="0">
            <a:spAutoFit/>
          </a:bodyPr>
          <a:lstStyle/>
          <a:p>
            <a:pPr algn="just"/>
            <a:r>
              <a:rPr lang="it-IT" sz="1200" dirty="0" smtClean="0"/>
              <a:t>Fonte: Annuario statistico Enpam (dati Bilancio 2013)</a:t>
            </a:r>
            <a:endParaRPr lang="it-IT" sz="1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1026"/>
          <p:cNvSpPr>
            <a:spLocks noGrp="1" noChangeArrowheads="1"/>
          </p:cNvSpPr>
          <p:nvPr>
            <p:ph type="title"/>
          </p:nvPr>
        </p:nvSpPr>
        <p:spPr>
          <a:xfrm>
            <a:off x="457200" y="500050"/>
            <a:ext cx="8229600" cy="1143000"/>
          </a:xfrm>
        </p:spPr>
        <p:txBody>
          <a:bodyPr>
            <a:normAutofit/>
          </a:bodyPr>
          <a:lstStyle/>
          <a:p>
            <a:pPr eaLnBrk="1" hangingPunct="1">
              <a:defRPr/>
            </a:pPr>
            <a:r>
              <a:rPr lang="it-IT" sz="6600" b="1" dirty="0" smtClean="0">
                <a:solidFill>
                  <a:srgbClr val="FF6600"/>
                </a:solidFill>
                <a:effectLst>
                  <a:outerShdw blurRad="50800" dist="38100" dir="2700000" algn="tl" rotWithShape="0">
                    <a:srgbClr val="000000">
                      <a:alpha val="43000"/>
                    </a:srgbClr>
                  </a:outerShdw>
                </a:effectLst>
              </a:rPr>
              <a:t> </a:t>
            </a:r>
          </a:p>
        </p:txBody>
      </p:sp>
      <p:sp>
        <p:nvSpPr>
          <p:cNvPr id="712707" name="Rectangle 1027"/>
          <p:cNvSpPr>
            <a:spLocks noGrp="1" noChangeArrowheads="1"/>
          </p:cNvSpPr>
          <p:nvPr>
            <p:ph type="body" idx="4294967295"/>
          </p:nvPr>
        </p:nvSpPr>
        <p:spPr>
          <a:xfrm>
            <a:off x="533400" y="620688"/>
            <a:ext cx="8229600" cy="5246712"/>
          </a:xfrm>
        </p:spPr>
        <p:txBody>
          <a:bodyPr>
            <a:normAutofit/>
          </a:bodyPr>
          <a:lstStyle/>
          <a:p>
            <a:pPr algn="ctr">
              <a:lnSpc>
                <a:spcPct val="90000"/>
              </a:lnSpc>
              <a:buNone/>
              <a:defRPr/>
            </a:pPr>
            <a:r>
              <a:rPr lang="it-IT" sz="4800" dirty="0" smtClean="0">
                <a:solidFill>
                  <a:srgbClr val="00A6DE"/>
                </a:solidFill>
              </a:rPr>
              <a:t>Numeri previdenziali</a:t>
            </a:r>
          </a:p>
          <a:p>
            <a:pPr>
              <a:lnSpc>
                <a:spcPct val="90000"/>
              </a:lnSpc>
              <a:buNone/>
              <a:defRPr/>
            </a:pPr>
            <a:endParaRPr lang="it-IT" sz="3500" b="1" dirty="0" smtClean="0"/>
          </a:p>
          <a:p>
            <a:pPr marL="0">
              <a:lnSpc>
                <a:spcPct val="90000"/>
              </a:lnSpc>
              <a:buNone/>
              <a:defRPr/>
            </a:pPr>
            <a:r>
              <a:rPr lang="it-IT" sz="3600" dirty="0" smtClean="0"/>
              <a:t>Nel 2014</a:t>
            </a:r>
          </a:p>
          <a:p>
            <a:pPr marL="0">
              <a:lnSpc>
                <a:spcPct val="90000"/>
              </a:lnSpc>
              <a:buNone/>
              <a:defRPr/>
            </a:pPr>
            <a:r>
              <a:rPr lang="it-IT" sz="3600" dirty="0" smtClean="0"/>
              <a:t>Contributi incassati: € 6,6 milioni</a:t>
            </a:r>
          </a:p>
          <a:p>
            <a:pPr marL="0">
              <a:lnSpc>
                <a:spcPct val="90000"/>
              </a:lnSpc>
              <a:buNone/>
              <a:defRPr/>
            </a:pPr>
            <a:r>
              <a:rPr lang="it-IT" sz="3600" dirty="0" smtClean="0"/>
              <a:t>Pensioni pagate: € 5,7 milioni</a:t>
            </a:r>
          </a:p>
          <a:p>
            <a:pPr marL="0">
              <a:lnSpc>
                <a:spcPct val="90000"/>
              </a:lnSpc>
              <a:buNone/>
              <a:defRPr/>
            </a:pPr>
            <a:endParaRPr lang="it-IT" sz="3600" b="1" dirty="0" smtClean="0"/>
          </a:p>
          <a:p>
            <a:pPr marL="0">
              <a:lnSpc>
                <a:spcPct val="90000"/>
              </a:lnSpc>
              <a:buNone/>
              <a:defRPr/>
            </a:pPr>
            <a:r>
              <a:rPr lang="it-IT" sz="3600" dirty="0" smtClean="0"/>
              <a:t>Rapporto contributi/pensioni: 1,15</a:t>
            </a:r>
          </a:p>
          <a:p>
            <a:pPr marL="0">
              <a:lnSpc>
                <a:spcPct val="90000"/>
              </a:lnSpc>
              <a:buNone/>
              <a:defRPr/>
            </a:pPr>
            <a:r>
              <a:rPr lang="it-IT" sz="3600" dirty="0" smtClean="0"/>
              <a:t>La media italiana è di 1,79</a:t>
            </a:r>
          </a:p>
        </p:txBody>
      </p:sp>
      <p:sp>
        <p:nvSpPr>
          <p:cNvPr id="6" name="CasellaDiTesto 5"/>
          <p:cNvSpPr txBox="1"/>
          <p:nvPr/>
        </p:nvSpPr>
        <p:spPr>
          <a:xfrm>
            <a:off x="539552" y="6165304"/>
            <a:ext cx="6912768" cy="276999"/>
          </a:xfrm>
          <a:prstGeom prst="rect">
            <a:avLst/>
          </a:prstGeom>
          <a:noFill/>
        </p:spPr>
        <p:txBody>
          <a:bodyPr wrap="square" rtlCol="0">
            <a:spAutoFit/>
          </a:bodyPr>
          <a:lstStyle/>
          <a:p>
            <a:pPr algn="just"/>
            <a:r>
              <a:rPr lang="it-IT" sz="1200" dirty="0" smtClean="0"/>
              <a:t>Fonte: Annuario statistico Enpam (dati Bilancio 2013)</a:t>
            </a:r>
            <a:endParaRPr lang="it-IT" sz="1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Rectangle 2"/>
          <p:cNvSpPr txBox="1">
            <a:spLocks noChangeArrowheads="1"/>
          </p:cNvSpPr>
          <p:nvPr/>
        </p:nvSpPr>
        <p:spPr bwMode="auto">
          <a:xfrm>
            <a:off x="0" y="457200"/>
            <a:ext cx="9144000" cy="1135062"/>
          </a:xfrm>
          <a:prstGeom prst="rect">
            <a:avLst/>
          </a:prstGeom>
          <a:noFill/>
          <a:ln w="9525">
            <a:noFill/>
            <a:miter lim="800000"/>
            <a:headEnd/>
            <a:tailEnd/>
          </a:ln>
          <a:effectLst/>
        </p:spPr>
        <p:txBody>
          <a:bodyPr anchor="ctr"/>
          <a:lstStyle/>
          <a:p>
            <a:pPr algn="ctr" defTabSz="914400"/>
            <a:endParaRPr lang="it-IT" sz="5000" b="1" dirty="0" smtClean="0">
              <a:solidFill>
                <a:srgbClr val="FF6600"/>
              </a:solidFill>
              <a:effectLst>
                <a:outerShdw blurRad="38100" dist="38100" dir="2700000" algn="tl">
                  <a:srgbClr val="C0C0C0"/>
                </a:outerShdw>
              </a:effectLst>
              <a:latin typeface="Calibri" pitchFamily="34" charset="0"/>
            </a:endParaRPr>
          </a:p>
          <a:p>
            <a:pPr algn="ctr" defTabSz="914400"/>
            <a:endParaRPr lang="it-IT" sz="5000" b="1" dirty="0">
              <a:solidFill>
                <a:srgbClr val="FF6600"/>
              </a:solidFill>
              <a:effectLst>
                <a:outerShdw blurRad="38100" dist="38100" dir="2700000" algn="tl">
                  <a:srgbClr val="C0C0C0"/>
                </a:outerShdw>
              </a:effectLst>
              <a:latin typeface="Calibri" pitchFamily="34" charset="0"/>
            </a:endParaRPr>
          </a:p>
        </p:txBody>
      </p:sp>
      <p:sp>
        <p:nvSpPr>
          <p:cNvPr id="8" name="Rectangle 3"/>
          <p:cNvSpPr txBox="1">
            <a:spLocks noChangeArrowheads="1"/>
          </p:cNvSpPr>
          <p:nvPr/>
        </p:nvSpPr>
        <p:spPr bwMode="auto">
          <a:xfrm>
            <a:off x="457200" y="1916832"/>
            <a:ext cx="8305800" cy="4776068"/>
          </a:xfrm>
          <a:prstGeom prst="rect">
            <a:avLst/>
          </a:prstGeom>
          <a:noFill/>
          <a:ln w="9525">
            <a:noFill/>
            <a:miter lim="800000"/>
            <a:headEnd/>
            <a:tailEnd/>
          </a:ln>
          <a:effectLst/>
        </p:spPr>
        <p:txBody>
          <a:bodyPr/>
          <a:lstStyle/>
          <a:p>
            <a:pPr marL="342900" indent="-342900">
              <a:lnSpc>
                <a:spcPts val="2400"/>
              </a:lnSpc>
              <a:spcAft>
                <a:spcPts val="600"/>
              </a:spcAft>
            </a:pPr>
            <a:endParaRPr lang="it-IT" sz="1600" dirty="0">
              <a:solidFill>
                <a:srgbClr val="FFFF00"/>
              </a:solidFill>
              <a:effectLst>
                <a:outerShdw blurRad="38100" dist="38100" dir="2700000" algn="tl">
                  <a:srgbClr val="000000">
                    <a:alpha val="43137"/>
                  </a:srgbClr>
                </a:outerShdw>
              </a:effectLst>
              <a:latin typeface="Calibri" pitchFamily="34" charset="0"/>
            </a:endParaRPr>
          </a:p>
        </p:txBody>
      </p:sp>
      <p:pic>
        <p:nvPicPr>
          <p:cNvPr id="7" name="Immagine 6" descr="foglia.png"/>
          <p:cNvPicPr>
            <a:picLocks noChangeAspect="1"/>
          </p:cNvPicPr>
          <p:nvPr/>
        </p:nvPicPr>
        <p:blipFill>
          <a:blip r:embed="rId3" cstate="print"/>
          <a:stretch>
            <a:fillRect/>
          </a:stretch>
        </p:blipFill>
        <p:spPr>
          <a:xfrm rot="8901357">
            <a:off x="1798011" y="4355826"/>
            <a:ext cx="1891843" cy="2443912"/>
          </a:xfrm>
          <a:prstGeom prst="rect">
            <a:avLst/>
          </a:prstGeom>
          <a:noFill/>
        </p:spPr>
      </p:pic>
      <p:pic>
        <p:nvPicPr>
          <p:cNvPr id="10" name="Immagine 9" descr="foglia.png"/>
          <p:cNvPicPr>
            <a:picLocks noChangeAspect="1"/>
          </p:cNvPicPr>
          <p:nvPr/>
        </p:nvPicPr>
        <p:blipFill>
          <a:blip r:embed="rId3" cstate="print"/>
          <a:stretch>
            <a:fillRect/>
          </a:stretch>
        </p:blipFill>
        <p:spPr>
          <a:xfrm rot="17244522">
            <a:off x="4750994" y="3838692"/>
            <a:ext cx="2449640" cy="3164482"/>
          </a:xfrm>
          <a:prstGeom prst="rect">
            <a:avLst/>
          </a:prstGeom>
        </p:spPr>
      </p:pic>
      <p:sp>
        <p:nvSpPr>
          <p:cNvPr id="11" name="Figura a mano libera 10"/>
          <p:cNvSpPr/>
          <p:nvPr/>
        </p:nvSpPr>
        <p:spPr>
          <a:xfrm>
            <a:off x="3759438" y="2732445"/>
            <a:ext cx="514726" cy="3846419"/>
          </a:xfrm>
          <a:custGeom>
            <a:avLst/>
            <a:gdLst>
              <a:gd name="connsiteX0" fmla="*/ 292389 w 514726"/>
              <a:gd name="connsiteY0" fmla="*/ 3846419 h 3846419"/>
              <a:gd name="connsiteX1" fmla="*/ 465995 w 514726"/>
              <a:gd name="connsiteY1" fmla="*/ 2238415 h 3846419"/>
              <a:gd name="connsiteX2" fmla="*/ 0 w 514726"/>
              <a:gd name="connsiteY2" fmla="*/ 0 h 3846419"/>
            </a:gdLst>
            <a:ahLst/>
            <a:cxnLst>
              <a:cxn ang="0">
                <a:pos x="connsiteX0" y="connsiteY0"/>
              </a:cxn>
              <a:cxn ang="0">
                <a:pos x="connsiteX1" y="connsiteY1"/>
              </a:cxn>
              <a:cxn ang="0">
                <a:pos x="connsiteX2" y="connsiteY2"/>
              </a:cxn>
            </a:cxnLst>
            <a:rect l="l" t="t" r="r" b="b"/>
            <a:pathLst>
              <a:path w="514726" h="3846419">
                <a:moveTo>
                  <a:pt x="292389" y="3846419"/>
                </a:moveTo>
                <a:cubicBezTo>
                  <a:pt x="403557" y="3362952"/>
                  <a:pt x="514726" y="2879485"/>
                  <a:pt x="465995" y="2238415"/>
                </a:cubicBezTo>
                <a:cubicBezTo>
                  <a:pt x="417264" y="1597345"/>
                  <a:pt x="208632" y="798672"/>
                  <a:pt x="0" y="0"/>
                </a:cubicBezTo>
              </a:path>
            </a:pathLst>
          </a:custGeom>
          <a:ln w="127000">
            <a:solidFill>
              <a:srgbClr val="88C274"/>
            </a:solidFill>
          </a:ln>
          <a:effectLst>
            <a:glow rad="12700">
              <a:schemeClr val="tx1">
                <a:lumMod val="50000"/>
                <a:lumOff val="50000"/>
                <a:alpha val="93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12" name="Gruppo 26"/>
          <p:cNvGrpSpPr/>
          <p:nvPr/>
        </p:nvGrpSpPr>
        <p:grpSpPr>
          <a:xfrm>
            <a:off x="1043608" y="260648"/>
            <a:ext cx="5232303" cy="4348381"/>
            <a:chOff x="1157418" y="548680"/>
            <a:chExt cx="6749064" cy="6078972"/>
          </a:xfrm>
        </p:grpSpPr>
        <p:grpSp>
          <p:nvGrpSpPr>
            <p:cNvPr id="13" name="Gruppo 18"/>
            <p:cNvGrpSpPr/>
            <p:nvPr/>
          </p:nvGrpSpPr>
          <p:grpSpPr>
            <a:xfrm>
              <a:off x="1157418" y="878521"/>
              <a:ext cx="3312195" cy="2960608"/>
              <a:chOff x="1157418" y="1022537"/>
              <a:chExt cx="3312195" cy="2960608"/>
            </a:xfrm>
          </p:grpSpPr>
          <p:pic>
            <p:nvPicPr>
              <p:cNvPr id="26" name="Picture 4"/>
              <p:cNvPicPr>
                <a:picLocks noChangeAspect="1" noChangeArrowheads="1"/>
              </p:cNvPicPr>
              <p:nvPr/>
            </p:nvPicPr>
            <p:blipFill>
              <a:blip r:embed="rId4" cstate="print"/>
              <a:srcRect l="1060" t="10025" r="50186" b="45091"/>
              <a:stretch>
                <a:fillRect/>
              </a:stretch>
            </p:blipFill>
            <p:spPr bwMode="auto">
              <a:xfrm>
                <a:off x="1157418" y="1022537"/>
                <a:ext cx="3312195" cy="2960608"/>
              </a:xfrm>
              <a:prstGeom prst="rect">
                <a:avLst/>
              </a:prstGeom>
              <a:noFill/>
              <a:ln w="9525" cap="flat">
                <a:noFill/>
                <a:round/>
                <a:headEnd/>
                <a:tailEnd/>
              </a:ln>
              <a:effectLst/>
            </p:spPr>
          </p:pic>
          <p:sp>
            <p:nvSpPr>
              <p:cNvPr id="27" name="Text Box 7"/>
              <p:cNvSpPr txBox="1">
                <a:spLocks noChangeArrowheads="1"/>
              </p:cNvSpPr>
              <p:nvPr/>
            </p:nvSpPr>
            <p:spPr bwMode="auto">
              <a:xfrm>
                <a:off x="1975989" y="1707163"/>
                <a:ext cx="1871837" cy="1751989"/>
              </a:xfrm>
              <a:prstGeom prst="rect">
                <a:avLst/>
              </a:prstGeom>
              <a:noFill/>
              <a:ln w="9525" cap="flat">
                <a:noFill/>
                <a:round/>
                <a:headEnd/>
                <a:tailEnd/>
              </a:ln>
              <a:effectLst/>
            </p:spPr>
            <p:txBody>
              <a:bodyPr lIns="90000" tIns="45000" rIns="90000" bIns="45000" anchor="ctr"/>
              <a:lstStyle/>
              <a:p>
                <a:pPr algn="ctr">
                  <a:lnSpc>
                    <a:spcPct val="102000"/>
                  </a:lnSpc>
                  <a:spcBef>
                    <a:spcPts val="875"/>
                  </a:spcBef>
                  <a:spcAft>
                    <a:spcPts val="87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b="1" i="1" dirty="0" smtClean="0">
                    <a:solidFill>
                      <a:srgbClr val="004586"/>
                    </a:solidFill>
                    <a:latin typeface="Verdana" pitchFamily="32" charset="0"/>
                  </a:rPr>
                  <a:t>credito agevolato</a:t>
                </a:r>
                <a:endParaRPr lang="it-IT" sz="800" b="1" i="1" dirty="0">
                  <a:solidFill>
                    <a:srgbClr val="004586"/>
                  </a:solidFill>
                  <a:latin typeface="Verdana" pitchFamily="32" charset="0"/>
                </a:endParaRPr>
              </a:p>
            </p:txBody>
          </p:sp>
        </p:grpSp>
        <p:grpSp>
          <p:nvGrpSpPr>
            <p:cNvPr id="14" name="Gruppo 20"/>
            <p:cNvGrpSpPr/>
            <p:nvPr/>
          </p:nvGrpSpPr>
          <p:grpSpPr>
            <a:xfrm>
              <a:off x="4295349" y="2850942"/>
              <a:ext cx="3611133" cy="2629627"/>
              <a:chOff x="4284616" y="2971790"/>
              <a:chExt cx="3611133" cy="2629627"/>
            </a:xfrm>
          </p:grpSpPr>
          <p:pic>
            <p:nvPicPr>
              <p:cNvPr id="24" name="Picture 2"/>
              <p:cNvPicPr>
                <a:picLocks noChangeAspect="1" noChangeArrowheads="1"/>
              </p:cNvPicPr>
              <p:nvPr/>
            </p:nvPicPr>
            <p:blipFill>
              <a:blip r:embed="rId5" cstate="print"/>
              <a:srcRect l="45158" t="40080" r="1666" b="20039"/>
              <a:stretch>
                <a:fillRect/>
              </a:stretch>
            </p:blipFill>
            <p:spPr bwMode="auto">
              <a:xfrm>
                <a:off x="4284616" y="2971790"/>
                <a:ext cx="3611133" cy="2629627"/>
              </a:xfrm>
              <a:prstGeom prst="rect">
                <a:avLst/>
              </a:prstGeom>
              <a:noFill/>
              <a:ln w="9525" cap="flat">
                <a:noFill/>
                <a:round/>
                <a:headEnd/>
                <a:tailEnd/>
              </a:ln>
              <a:effectLst/>
            </p:spPr>
          </p:pic>
          <p:sp>
            <p:nvSpPr>
              <p:cNvPr id="25" name="Text Box 8"/>
              <p:cNvSpPr txBox="1">
                <a:spLocks noChangeArrowheads="1"/>
              </p:cNvSpPr>
              <p:nvPr/>
            </p:nvSpPr>
            <p:spPr bwMode="auto">
              <a:xfrm>
                <a:off x="4941840" y="3498905"/>
                <a:ext cx="2681595" cy="681197"/>
              </a:xfrm>
              <a:prstGeom prst="rect">
                <a:avLst/>
              </a:prstGeom>
              <a:noFill/>
              <a:ln w="9525" cap="flat">
                <a:noFill/>
                <a:round/>
                <a:headEnd/>
                <a:tailEnd/>
              </a:ln>
              <a:effectLst/>
            </p:spPr>
            <p:txBody>
              <a:bodyPr lIns="90000" tIns="45000" rIns="90000" bIns="45000" anchor="ctr"/>
              <a:lstStyle/>
              <a:p>
                <a:pPr algn="ctr">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b="1" i="1" dirty="0" smtClean="0">
                    <a:solidFill>
                      <a:srgbClr val="004586"/>
                    </a:solidFill>
                    <a:latin typeface="Verdana" pitchFamily="32" charset="0"/>
                  </a:rPr>
                  <a:t>assistenza sanitaria integrativa</a:t>
                </a:r>
                <a:endParaRPr lang="it-IT" sz="1200" b="1" i="1" dirty="0">
                  <a:solidFill>
                    <a:srgbClr val="004586"/>
                  </a:solidFill>
                  <a:latin typeface="Verdana" pitchFamily="32" charset="0"/>
                </a:endParaRPr>
              </a:p>
            </p:txBody>
          </p:sp>
        </p:grpSp>
        <p:grpSp>
          <p:nvGrpSpPr>
            <p:cNvPr id="15" name="Gruppo 19"/>
            <p:cNvGrpSpPr/>
            <p:nvPr/>
          </p:nvGrpSpPr>
          <p:grpSpPr>
            <a:xfrm>
              <a:off x="4283968" y="548680"/>
              <a:ext cx="2592288" cy="3147573"/>
              <a:chOff x="4283968" y="692696"/>
              <a:chExt cx="2592288" cy="3147573"/>
            </a:xfrm>
          </p:grpSpPr>
          <p:pic>
            <p:nvPicPr>
              <p:cNvPr id="22" name="Picture 3"/>
              <p:cNvPicPr>
                <a:picLocks noChangeAspect="1" noChangeArrowheads="1"/>
              </p:cNvPicPr>
              <p:nvPr/>
            </p:nvPicPr>
            <p:blipFill>
              <a:blip r:embed="rId6" cstate="print"/>
              <a:srcRect l="48413" t="2183" r="13435" b="50107"/>
              <a:stretch>
                <a:fillRect/>
              </a:stretch>
            </p:blipFill>
            <p:spPr bwMode="auto">
              <a:xfrm>
                <a:off x="4283968" y="692696"/>
                <a:ext cx="2592288" cy="3147573"/>
              </a:xfrm>
              <a:prstGeom prst="rect">
                <a:avLst/>
              </a:prstGeom>
              <a:noFill/>
              <a:ln w="9525" cap="flat">
                <a:noFill/>
                <a:round/>
                <a:headEnd/>
                <a:tailEnd/>
              </a:ln>
              <a:effectLst/>
            </p:spPr>
          </p:pic>
          <p:sp>
            <p:nvSpPr>
              <p:cNvPr id="23" name="Text Box 9"/>
              <p:cNvSpPr txBox="1">
                <a:spLocks noChangeArrowheads="1"/>
              </p:cNvSpPr>
              <p:nvPr/>
            </p:nvSpPr>
            <p:spPr bwMode="auto">
              <a:xfrm>
                <a:off x="4460322" y="1667233"/>
                <a:ext cx="1987609" cy="885337"/>
              </a:xfrm>
              <a:prstGeom prst="rect">
                <a:avLst/>
              </a:prstGeom>
              <a:noFill/>
              <a:ln w="9525" cap="flat">
                <a:noFill/>
                <a:round/>
                <a:headEnd/>
                <a:tailEnd/>
              </a:ln>
              <a:effectLst/>
            </p:spPr>
            <p:txBody>
              <a:bodyPr lIns="90000" tIns="45000" rIns="90000" bIns="45000" anchor="ctr"/>
              <a:lstStyle/>
              <a:p>
                <a:pPr algn="ctr">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b="1" i="1" dirty="0">
                    <a:solidFill>
                      <a:srgbClr val="004586"/>
                    </a:solidFill>
                    <a:latin typeface="Verdana" pitchFamily="32" charset="0"/>
                  </a:rPr>
                  <a:t>previdenza </a:t>
                </a:r>
                <a:r>
                  <a:rPr lang="it-IT" sz="1200" b="1" i="1" dirty="0" smtClean="0">
                    <a:solidFill>
                      <a:srgbClr val="004586"/>
                    </a:solidFill>
                    <a:latin typeface="Verdana" pitchFamily="32" charset="0"/>
                  </a:rPr>
                  <a:t>complementare</a:t>
                </a:r>
                <a:endParaRPr lang="it-IT" sz="1200" b="1" i="1" dirty="0">
                  <a:solidFill>
                    <a:srgbClr val="004586"/>
                  </a:solidFill>
                  <a:latin typeface="Verdana" pitchFamily="32" charset="0"/>
                </a:endParaRPr>
              </a:p>
            </p:txBody>
          </p:sp>
        </p:grpSp>
        <p:grpSp>
          <p:nvGrpSpPr>
            <p:cNvPr id="16" name="Gruppo 21"/>
            <p:cNvGrpSpPr/>
            <p:nvPr/>
          </p:nvGrpSpPr>
          <p:grpSpPr>
            <a:xfrm>
              <a:off x="1749125" y="3162282"/>
              <a:ext cx="3044113" cy="3465370"/>
              <a:chOff x="1749125" y="3306298"/>
              <a:chExt cx="3044113" cy="3465370"/>
            </a:xfrm>
          </p:grpSpPr>
          <p:pic>
            <p:nvPicPr>
              <p:cNvPr id="20" name="Picture 1"/>
              <p:cNvPicPr>
                <a:picLocks noChangeAspect="1" noChangeArrowheads="1"/>
              </p:cNvPicPr>
              <p:nvPr/>
            </p:nvPicPr>
            <p:blipFill>
              <a:blip r:embed="rId7" cstate="print"/>
              <a:srcRect l="10040" t="45091" r="45158" b="2361"/>
              <a:stretch>
                <a:fillRect/>
              </a:stretch>
            </p:blipFill>
            <p:spPr bwMode="auto">
              <a:xfrm>
                <a:off x="1749125" y="3306298"/>
                <a:ext cx="3044113" cy="3465370"/>
              </a:xfrm>
              <a:prstGeom prst="rect">
                <a:avLst/>
              </a:prstGeom>
              <a:noFill/>
              <a:ln w="9525" cap="flat">
                <a:noFill/>
                <a:round/>
                <a:headEnd/>
                <a:tailEnd/>
              </a:ln>
              <a:effectLst/>
            </p:spPr>
          </p:pic>
          <p:sp>
            <p:nvSpPr>
              <p:cNvPr id="21" name="Text Box 10"/>
              <p:cNvSpPr txBox="1">
                <a:spLocks noChangeArrowheads="1"/>
              </p:cNvSpPr>
              <p:nvPr/>
            </p:nvSpPr>
            <p:spPr bwMode="auto">
              <a:xfrm>
                <a:off x="2654268" y="4350475"/>
                <a:ext cx="1872208" cy="716232"/>
              </a:xfrm>
              <a:prstGeom prst="rect">
                <a:avLst/>
              </a:prstGeom>
              <a:noFill/>
              <a:ln w="9525" cap="flat">
                <a:noFill/>
                <a:round/>
                <a:headEnd/>
                <a:tailEnd/>
              </a:ln>
              <a:effectLst/>
            </p:spPr>
            <p:txBody>
              <a:bodyPr lIns="90000" tIns="45000" rIns="90000" bIns="45000"/>
              <a:lstStyle/>
              <a:p>
                <a:pPr algn="ctr">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b="1" i="1" dirty="0" smtClean="0">
                    <a:solidFill>
                      <a:srgbClr val="004586"/>
                    </a:solidFill>
                    <a:latin typeface="Verdana" pitchFamily="32" charset="0"/>
                  </a:rPr>
                  <a:t>coperture assicurative</a:t>
                </a:r>
                <a:endParaRPr lang="it-IT" sz="1200" b="1" i="1" dirty="0">
                  <a:solidFill>
                    <a:srgbClr val="004586"/>
                  </a:solidFill>
                  <a:latin typeface="Verdana" pitchFamily="32" charset="0"/>
                </a:endParaRPr>
              </a:p>
            </p:txBody>
          </p:sp>
        </p:grpSp>
        <p:grpSp>
          <p:nvGrpSpPr>
            <p:cNvPr id="17" name="Gruppo 22"/>
            <p:cNvGrpSpPr/>
            <p:nvPr/>
          </p:nvGrpSpPr>
          <p:grpSpPr>
            <a:xfrm>
              <a:off x="3661362" y="2852633"/>
              <a:ext cx="1332000" cy="1332000"/>
              <a:chOff x="3661362" y="2996649"/>
              <a:chExt cx="1332000" cy="1332000"/>
            </a:xfrm>
          </p:grpSpPr>
          <p:sp>
            <p:nvSpPr>
              <p:cNvPr id="18" name="Oval 5"/>
              <p:cNvSpPr>
                <a:spLocks noChangeArrowheads="1"/>
              </p:cNvSpPr>
              <p:nvPr/>
            </p:nvSpPr>
            <p:spPr bwMode="auto">
              <a:xfrm>
                <a:off x="3661362" y="2996649"/>
                <a:ext cx="1332000" cy="1332000"/>
              </a:xfrm>
              <a:prstGeom prst="ellipse">
                <a:avLst/>
              </a:prstGeom>
              <a:solidFill>
                <a:srgbClr val="FF950E"/>
              </a:solidFill>
              <a:ln w="6480" cap="flat">
                <a:solidFill>
                  <a:srgbClr val="FF950E"/>
                </a:solidFill>
                <a:round/>
                <a:headEnd/>
                <a:tailEnd/>
              </a:ln>
              <a:effectLst/>
            </p:spPr>
            <p:txBody>
              <a:bodyPr wrap="none" anchor="ctr"/>
              <a:lstStyle/>
              <a:p>
                <a:endParaRPr lang="it-IT"/>
              </a:p>
            </p:txBody>
          </p:sp>
          <p:sp>
            <p:nvSpPr>
              <p:cNvPr id="19" name="Text Box 6"/>
              <p:cNvSpPr txBox="1">
                <a:spLocks noChangeArrowheads="1"/>
              </p:cNvSpPr>
              <p:nvPr/>
            </p:nvSpPr>
            <p:spPr bwMode="auto">
              <a:xfrm>
                <a:off x="3779912" y="3501008"/>
                <a:ext cx="1079484" cy="332925"/>
              </a:xfrm>
              <a:prstGeom prst="rect">
                <a:avLst/>
              </a:prstGeom>
              <a:noFill/>
              <a:ln w="9525" cap="flat">
                <a:noFill/>
                <a:round/>
                <a:headEnd/>
                <a:tailEnd/>
              </a:ln>
              <a:effectLst/>
            </p:spPr>
            <p:txBody>
              <a:bodyPr wrap="none" lIns="90000" tIns="45000" rIns="90000" bIns="45000" anchor="ctr"/>
              <a:lstStyle/>
              <a:p>
                <a:pPr algn="ctr">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b="1" dirty="0">
                    <a:solidFill>
                      <a:srgbClr val="004586"/>
                    </a:solidFill>
                    <a:latin typeface="Verdana" pitchFamily="32" charset="0"/>
                  </a:rPr>
                  <a:t>MEDICO</a:t>
                </a:r>
              </a:p>
            </p:txBody>
          </p:sp>
        </p:grpSp>
      </p:grpSp>
      <p:sp>
        <p:nvSpPr>
          <p:cNvPr id="28" name="Text Box 9"/>
          <p:cNvSpPr txBox="1">
            <a:spLocks noChangeArrowheads="1"/>
          </p:cNvSpPr>
          <p:nvPr/>
        </p:nvSpPr>
        <p:spPr bwMode="auto">
          <a:xfrm>
            <a:off x="4681829" y="5159740"/>
            <a:ext cx="1989142" cy="655811"/>
          </a:xfrm>
          <a:prstGeom prst="rect">
            <a:avLst/>
          </a:prstGeom>
          <a:noFill/>
          <a:ln w="9525" cap="flat">
            <a:noFill/>
            <a:round/>
            <a:headEnd/>
            <a:tailEnd/>
          </a:ln>
          <a:effectLst/>
        </p:spPr>
        <p:txBody>
          <a:bodyPr lIns="90000" tIns="45000" rIns="90000" bIns="45000" anchor="ctr"/>
          <a:lstStyle/>
          <a:p>
            <a:pPr algn="ctr">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i="1" dirty="0" smtClean="0">
                <a:solidFill>
                  <a:srgbClr val="004586"/>
                </a:solidFill>
                <a:latin typeface="Verdana" pitchFamily="32" charset="0"/>
              </a:rPr>
              <a:t>PREVIDENZA OBBLIGATORIA</a:t>
            </a:r>
            <a:endParaRPr lang="it-IT" sz="1600" b="1" i="1" dirty="0">
              <a:solidFill>
                <a:srgbClr val="004586"/>
              </a:solidFill>
              <a:latin typeface="Verdana" pitchFamily="32" charset="0"/>
            </a:endParaRPr>
          </a:p>
        </p:txBody>
      </p:sp>
      <p:sp>
        <p:nvSpPr>
          <p:cNvPr id="29" name="Text Box 9"/>
          <p:cNvSpPr txBox="1">
            <a:spLocks noChangeArrowheads="1"/>
          </p:cNvSpPr>
          <p:nvPr/>
        </p:nvSpPr>
        <p:spPr bwMode="auto">
          <a:xfrm>
            <a:off x="1757468" y="5367320"/>
            <a:ext cx="1989142" cy="655811"/>
          </a:xfrm>
          <a:prstGeom prst="rect">
            <a:avLst/>
          </a:prstGeom>
          <a:noFill/>
          <a:ln w="9525" cap="flat">
            <a:noFill/>
            <a:round/>
            <a:headEnd/>
            <a:tailEnd/>
          </a:ln>
          <a:effectLst/>
        </p:spPr>
        <p:txBody>
          <a:bodyPr lIns="90000" tIns="45000" rIns="90000" bIns="45000" anchor="ctr"/>
          <a:lstStyle/>
          <a:p>
            <a:pPr algn="ctr">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i="1" dirty="0" smtClean="0">
                <a:solidFill>
                  <a:srgbClr val="004586"/>
                </a:solidFill>
                <a:latin typeface="Verdana" pitchFamily="32" charset="0"/>
              </a:rPr>
              <a:t>ASSISTENZA</a:t>
            </a:r>
            <a:endParaRPr lang="it-IT" sz="1600" b="1" i="1" dirty="0">
              <a:solidFill>
                <a:srgbClr val="004586"/>
              </a:solidFill>
              <a:latin typeface="Verdana" pitchFamily="32" charset="0"/>
            </a:endParaRPr>
          </a:p>
        </p:txBody>
      </p:sp>
      <p:sp>
        <p:nvSpPr>
          <p:cNvPr id="30" name="Rettangolo 29"/>
          <p:cNvSpPr/>
          <p:nvPr/>
        </p:nvSpPr>
        <p:spPr>
          <a:xfrm>
            <a:off x="1805238" y="1851123"/>
            <a:ext cx="1195704" cy="338554"/>
          </a:xfrm>
          <a:prstGeom prst="rect">
            <a:avLst/>
          </a:prstGeom>
        </p:spPr>
        <p:txBody>
          <a:bodyPr wrap="square">
            <a:spAutoFit/>
          </a:bodyPr>
          <a:lstStyle/>
          <a:p>
            <a:pPr algn="ctr"/>
            <a:r>
              <a:rPr lang="it-IT" sz="800" b="1" i="1" dirty="0" smtClean="0">
                <a:solidFill>
                  <a:srgbClr val="004586"/>
                </a:solidFill>
                <a:latin typeface="Verdana" pitchFamily="32" charset="0"/>
              </a:rPr>
              <a:t>mutui, credito, </a:t>
            </a:r>
            <a:br>
              <a:rPr lang="it-IT" sz="800" b="1" i="1" dirty="0" smtClean="0">
                <a:solidFill>
                  <a:srgbClr val="004586"/>
                </a:solidFill>
                <a:latin typeface="Verdana" pitchFamily="32" charset="0"/>
              </a:rPr>
            </a:br>
            <a:r>
              <a:rPr lang="it-IT" sz="800" b="1" i="1" dirty="0" smtClean="0">
                <a:solidFill>
                  <a:srgbClr val="004586"/>
                </a:solidFill>
                <a:latin typeface="Verdana" pitchFamily="32" charset="0"/>
              </a:rPr>
              <a:t>prestiti d’onore</a:t>
            </a:r>
            <a:endParaRPr lang="it-IT" sz="800" dirty="0"/>
          </a:p>
        </p:txBody>
      </p:sp>
      <p:sp>
        <p:nvSpPr>
          <p:cNvPr id="31" name="Rettangolo 30"/>
          <p:cNvSpPr/>
          <p:nvPr/>
        </p:nvSpPr>
        <p:spPr>
          <a:xfrm>
            <a:off x="3759438" y="1512569"/>
            <a:ext cx="1195704" cy="215444"/>
          </a:xfrm>
          <a:prstGeom prst="rect">
            <a:avLst/>
          </a:prstGeom>
        </p:spPr>
        <p:txBody>
          <a:bodyPr wrap="square">
            <a:spAutoFit/>
          </a:bodyPr>
          <a:lstStyle/>
          <a:p>
            <a:pPr algn="ctr"/>
            <a:r>
              <a:rPr lang="it-IT" sz="800" b="1" i="1" dirty="0" smtClean="0">
                <a:solidFill>
                  <a:srgbClr val="004586"/>
                </a:solidFill>
                <a:latin typeface="Verdana" pitchFamily="32" charset="0"/>
              </a:rPr>
              <a:t>fondo sanità</a:t>
            </a:r>
            <a:endParaRPr lang="it-IT" sz="800" dirty="0"/>
          </a:p>
        </p:txBody>
      </p:sp>
      <p:sp>
        <p:nvSpPr>
          <p:cNvPr id="32" name="Rettangolo 31"/>
          <p:cNvSpPr/>
          <p:nvPr/>
        </p:nvSpPr>
        <p:spPr>
          <a:xfrm>
            <a:off x="2295946" y="3435284"/>
            <a:ext cx="1195704" cy="215444"/>
          </a:xfrm>
          <a:prstGeom prst="rect">
            <a:avLst/>
          </a:prstGeom>
        </p:spPr>
        <p:txBody>
          <a:bodyPr wrap="square">
            <a:spAutoFit/>
          </a:bodyPr>
          <a:lstStyle/>
          <a:p>
            <a:pPr algn="ctr"/>
            <a:r>
              <a:rPr lang="it-IT" sz="800" b="1" i="1" dirty="0" smtClean="0">
                <a:solidFill>
                  <a:srgbClr val="004586"/>
                </a:solidFill>
                <a:latin typeface="Verdana" pitchFamily="32" charset="0"/>
              </a:rPr>
              <a:t>RCP, LTC e IPM</a:t>
            </a:r>
            <a:endParaRPr lang="it-IT" sz="800" dirty="0"/>
          </a:p>
        </p:txBody>
      </p:sp>
      <p:sp>
        <p:nvSpPr>
          <p:cNvPr id="33" name="Rettangolo 32"/>
          <p:cNvSpPr/>
          <p:nvPr/>
        </p:nvSpPr>
        <p:spPr>
          <a:xfrm>
            <a:off x="4357290" y="2788075"/>
            <a:ext cx="1195704" cy="338554"/>
          </a:xfrm>
          <a:prstGeom prst="rect">
            <a:avLst/>
          </a:prstGeom>
        </p:spPr>
        <p:txBody>
          <a:bodyPr wrap="square">
            <a:spAutoFit/>
          </a:bodyPr>
          <a:lstStyle/>
          <a:p>
            <a:pPr algn="ctr"/>
            <a:r>
              <a:rPr lang="it-IT" sz="800" b="1" i="1" dirty="0" smtClean="0">
                <a:solidFill>
                  <a:srgbClr val="004586"/>
                </a:solidFill>
                <a:latin typeface="Verdana" pitchFamily="32" charset="0"/>
              </a:rPr>
              <a:t>fondo sanitario integrativo</a:t>
            </a:r>
            <a:endParaRPr lang="it-IT" sz="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3"/>
          <p:cNvGrpSpPr>
            <a:grpSpLocks/>
          </p:cNvGrpSpPr>
          <p:nvPr/>
        </p:nvGrpSpPr>
        <p:grpSpPr bwMode="auto">
          <a:xfrm>
            <a:off x="1692275" y="1736725"/>
            <a:ext cx="5327650" cy="3384550"/>
            <a:chOff x="1691680" y="1556792"/>
            <a:chExt cx="5328592" cy="3384376"/>
          </a:xfrm>
        </p:grpSpPr>
        <p:sp>
          <p:nvSpPr>
            <p:cNvPr id="5" name="Ovale 4"/>
            <p:cNvSpPr/>
            <p:nvPr/>
          </p:nvSpPr>
          <p:spPr>
            <a:xfrm>
              <a:off x="1691680" y="1556792"/>
              <a:ext cx="5328592" cy="3384376"/>
            </a:xfrm>
            <a:prstGeom prst="ellipse">
              <a:avLst/>
            </a:prstGeom>
            <a:solidFill>
              <a:srgbClr val="00547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rgbClr val="00A6DE"/>
                </a:solidFill>
              </a:endParaRPr>
            </a:p>
          </p:txBody>
        </p:sp>
        <p:sp>
          <p:nvSpPr>
            <p:cNvPr id="6" name="CasellaDiTesto 5"/>
            <p:cNvSpPr txBox="1"/>
            <p:nvPr/>
          </p:nvSpPr>
          <p:spPr>
            <a:xfrm>
              <a:off x="1901379" y="2493369"/>
              <a:ext cx="5013990" cy="1323371"/>
            </a:xfrm>
            <a:prstGeom prst="rect">
              <a:avLst/>
            </a:prstGeom>
            <a:noFill/>
          </p:spPr>
          <p:txBody>
            <a:bodyPr wrap="none">
              <a:spAutoFit/>
            </a:bodyPr>
            <a:lstStyle/>
            <a:p>
              <a:pPr algn="ctr">
                <a:defRPr/>
              </a:pPr>
              <a:r>
                <a:rPr lang="it-IT" sz="4000" b="1" dirty="0" smtClean="0">
                  <a:solidFill>
                    <a:srgbClr val="00A6DE"/>
                  </a:solidFill>
                  <a:effectLst>
                    <a:outerShdw blurRad="38100" dist="38100" dir="2700000" algn="tl">
                      <a:srgbClr val="000000">
                        <a:alpha val="43137"/>
                      </a:srgbClr>
                    </a:outerShdw>
                  </a:effectLst>
                  <a:latin typeface="Arial" charset="0"/>
                  <a:cs typeface="Arial" charset="0"/>
                </a:rPr>
                <a:t>ISCRIZIONE</a:t>
              </a:r>
              <a:endParaRPr lang="it-IT" sz="4000" b="1" dirty="0">
                <a:solidFill>
                  <a:srgbClr val="00A6DE"/>
                </a:solidFill>
                <a:effectLst>
                  <a:outerShdw blurRad="38100" dist="38100" dir="2700000" algn="tl">
                    <a:srgbClr val="000000">
                      <a:alpha val="43137"/>
                    </a:srgbClr>
                  </a:outerShdw>
                </a:effectLst>
                <a:latin typeface="Arial" charset="0"/>
                <a:cs typeface="Arial" charset="0"/>
              </a:endParaRPr>
            </a:p>
            <a:p>
              <a:pPr algn="ctr">
                <a:defRPr/>
              </a:pPr>
              <a:r>
                <a:rPr lang="it-IT" sz="4000" b="1" dirty="0" smtClean="0">
                  <a:solidFill>
                    <a:srgbClr val="00A6DE"/>
                  </a:solidFill>
                  <a:effectLst>
                    <a:outerShdw blurRad="38100" dist="38100" dir="2700000" algn="tl">
                      <a:srgbClr val="000000">
                        <a:alpha val="43137"/>
                      </a:srgbClr>
                    </a:outerShdw>
                  </a:effectLst>
                  <a:latin typeface="Arial" charset="0"/>
                  <a:cs typeface="Arial" charset="0"/>
                </a:rPr>
                <a:t>STUDENTI 5° ANNO</a:t>
              </a:r>
              <a:endParaRPr lang="it-IT" sz="4000" b="1" dirty="0">
                <a:solidFill>
                  <a:srgbClr val="00A6DE"/>
                </a:solidFill>
                <a:effectLst>
                  <a:outerShdw blurRad="38100" dist="38100" dir="2700000" algn="tl">
                    <a:srgbClr val="000000">
                      <a:alpha val="43137"/>
                    </a:srgbClr>
                  </a:outerShdw>
                </a:effectLst>
                <a:latin typeface="Arial" charset="0"/>
                <a:cs typeface="Arial" charset="0"/>
              </a:endParaRPr>
            </a:p>
          </p:txBody>
        </p:sp>
      </p:gr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620688"/>
            <a:ext cx="6965950" cy="523220"/>
          </a:xfrm>
          <a:prstGeom prst="rect">
            <a:avLst/>
          </a:prstGeom>
          <a:noFill/>
        </p:spPr>
        <p:txBody>
          <a:bodyPr>
            <a:spAutoFit/>
          </a:bodyPr>
          <a:lstStyle/>
          <a:p>
            <a:pPr algn="ctr">
              <a:defRPr/>
            </a:pPr>
            <a:r>
              <a:rPr lang="it-IT" sz="2800" b="1" dirty="0" smtClean="0">
                <a:solidFill>
                  <a:srgbClr val="005477"/>
                </a:solidFill>
                <a:effectLst>
                  <a:outerShdw blurRad="38100" dist="38100" dir="2700000" algn="tl">
                    <a:srgbClr val="000000">
                      <a:alpha val="43137"/>
                    </a:srgbClr>
                  </a:outerShdw>
                </a:effectLst>
                <a:latin typeface="Arial" charset="0"/>
                <a:cs typeface="Arial" charset="0"/>
              </a:rPr>
              <a:t>Iscrizione degli studenti del 5° anno</a:t>
            </a:r>
            <a:endParaRPr lang="it-IT" sz="2800" b="1" dirty="0">
              <a:solidFill>
                <a:srgbClr val="005477"/>
              </a:solidFill>
              <a:effectLst>
                <a:outerShdw blurRad="38100" dist="38100" dir="2700000" algn="tl">
                  <a:srgbClr val="000000">
                    <a:alpha val="43137"/>
                  </a:srgbClr>
                </a:outerShdw>
              </a:effectLst>
              <a:latin typeface="Arial" charset="0"/>
              <a:cs typeface="Arial" charset="0"/>
            </a:endParaRPr>
          </a:p>
        </p:txBody>
      </p:sp>
      <p:sp>
        <p:nvSpPr>
          <p:cNvPr id="48131" name="Rettangolo 2"/>
          <p:cNvSpPr>
            <a:spLocks noChangeArrowheads="1"/>
          </p:cNvSpPr>
          <p:nvPr/>
        </p:nvSpPr>
        <p:spPr bwMode="auto">
          <a:xfrm>
            <a:off x="571500" y="1643063"/>
            <a:ext cx="8072438" cy="4247317"/>
          </a:xfrm>
          <a:prstGeom prst="rect">
            <a:avLst/>
          </a:prstGeom>
          <a:noFill/>
          <a:ln w="9525">
            <a:noFill/>
            <a:miter lim="800000"/>
            <a:headEnd/>
            <a:tailEnd/>
          </a:ln>
        </p:spPr>
        <p:txBody>
          <a:bodyPr>
            <a:spAutoFit/>
          </a:bodyPr>
          <a:lstStyle/>
          <a:p>
            <a:pPr marL="361950" indent="-361950" algn="just">
              <a:spcAft>
                <a:spcPts val="1200"/>
              </a:spcAft>
              <a:buClr>
                <a:srgbClr val="00A6DE"/>
              </a:buClr>
              <a:buFont typeface="Wingdings" pitchFamily="2" charset="2"/>
              <a:buChar char="Ø"/>
            </a:pPr>
            <a:r>
              <a:rPr lang="it-IT" sz="2400" dirty="0" smtClean="0"/>
              <a:t>La legge di Stabilità introduce nuove tutele per gli studenti dei corsi di laurea di medicina e di odontoiatria.</a:t>
            </a:r>
          </a:p>
          <a:p>
            <a:pPr marL="361950" indent="-361950" algn="just">
              <a:spcAft>
                <a:spcPts val="1200"/>
              </a:spcAft>
              <a:buClr>
                <a:srgbClr val="00A6DE"/>
              </a:buClr>
              <a:buFont typeface="Wingdings" pitchFamily="2" charset="2"/>
              <a:buChar char="Ø"/>
            </a:pPr>
            <a:r>
              <a:rPr lang="it-IT" sz="2400" dirty="0" smtClean="0"/>
              <a:t>I futuri medici e dentisti infatti non dovranno più aspettare l’abilitazione professionale per avere una copertura previdenziale e assistenziale ma potranno iscriversi all’</a:t>
            </a:r>
            <a:r>
              <a:rPr lang="it-IT" sz="2400" dirty="0" err="1" smtClean="0"/>
              <a:t>Enpam</a:t>
            </a:r>
            <a:r>
              <a:rPr lang="it-IT" sz="2400" dirty="0" smtClean="0"/>
              <a:t> già a partire dal quinto anno di corso.</a:t>
            </a:r>
          </a:p>
          <a:p>
            <a:pPr marL="361950" indent="-361950" algn="just">
              <a:spcAft>
                <a:spcPts val="1200"/>
              </a:spcAft>
              <a:buClr>
                <a:srgbClr val="00A6DE"/>
              </a:buClr>
              <a:buFont typeface="Wingdings" pitchFamily="2" charset="2"/>
              <a:buChar char="Ø"/>
            </a:pPr>
            <a:r>
              <a:rPr lang="it-IT" sz="2400" dirty="0" smtClean="0"/>
              <a:t>A prevederlo è l’art.1, comma 253 della legge di Stabilità (Legge 28 Dicembre 2015, n. 208).</a:t>
            </a:r>
          </a:p>
          <a:p>
            <a:pPr marL="361950" indent="-361950" algn="just">
              <a:spcAft>
                <a:spcPts val="1200"/>
              </a:spcAft>
              <a:buClr>
                <a:srgbClr val="00A6DE"/>
              </a:buClr>
            </a:pPr>
            <a:endParaRPr lang="it-IT" sz="2400" dirty="0"/>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980728"/>
            <a:ext cx="6965950" cy="523220"/>
          </a:xfrm>
          <a:prstGeom prst="rect">
            <a:avLst/>
          </a:prstGeom>
          <a:noFill/>
        </p:spPr>
        <p:txBody>
          <a:bodyPr>
            <a:spAutoFit/>
          </a:bodyPr>
          <a:lstStyle/>
          <a:p>
            <a:pPr algn="ctr">
              <a:defRPr/>
            </a:pPr>
            <a:r>
              <a:rPr lang="it-IT" sz="2800" b="1" dirty="0" smtClean="0">
                <a:solidFill>
                  <a:srgbClr val="005477"/>
                </a:solidFill>
                <a:effectLst>
                  <a:outerShdw blurRad="38100" dist="38100" dir="2700000" algn="tl">
                    <a:srgbClr val="000000">
                      <a:alpha val="43137"/>
                    </a:srgbClr>
                  </a:outerShdw>
                </a:effectLst>
                <a:latin typeface="Arial" charset="0"/>
                <a:cs typeface="Arial" charset="0"/>
              </a:rPr>
              <a:t>Iscrizione degli studenti del 5° anno</a:t>
            </a:r>
            <a:endParaRPr lang="it-IT" sz="2800" b="1" dirty="0">
              <a:solidFill>
                <a:srgbClr val="005477"/>
              </a:solidFill>
              <a:effectLst>
                <a:outerShdw blurRad="38100" dist="38100" dir="2700000" algn="tl">
                  <a:srgbClr val="000000">
                    <a:alpha val="43137"/>
                  </a:srgbClr>
                </a:outerShdw>
              </a:effectLst>
              <a:latin typeface="Arial" charset="0"/>
              <a:cs typeface="Arial" charset="0"/>
            </a:endParaRPr>
          </a:p>
        </p:txBody>
      </p:sp>
      <p:sp>
        <p:nvSpPr>
          <p:cNvPr id="48131" name="Rettangolo 2"/>
          <p:cNvSpPr>
            <a:spLocks noChangeArrowheads="1"/>
          </p:cNvSpPr>
          <p:nvPr/>
        </p:nvSpPr>
        <p:spPr bwMode="auto">
          <a:xfrm>
            <a:off x="755576" y="1988840"/>
            <a:ext cx="7488832" cy="3907545"/>
          </a:xfrm>
          <a:prstGeom prst="rect">
            <a:avLst/>
          </a:prstGeom>
          <a:noFill/>
          <a:ln w="9525">
            <a:noFill/>
            <a:miter lim="800000"/>
            <a:headEnd/>
            <a:tailEnd/>
          </a:ln>
        </p:spPr>
        <p:txBody>
          <a:bodyPr wrap="square">
            <a:spAutoFit/>
          </a:bodyPr>
          <a:lstStyle/>
          <a:p>
            <a:pPr marL="361950" indent="-6350" algn="just">
              <a:lnSpc>
                <a:spcPts val="3000"/>
              </a:lnSpc>
              <a:buClr>
                <a:srgbClr val="00A6DE"/>
              </a:buClr>
            </a:pPr>
            <a:r>
              <a:rPr lang="it-IT" sz="2200" dirty="0" smtClean="0"/>
              <a:t>“Ferma restando la disposizione di cui all'articolo 21 del decreto legislativo del Capo provvisorio dello Stato 13 settembre 1946, n. 233, </a:t>
            </a:r>
            <a:r>
              <a:rPr lang="it-IT" sz="2200" b="1" i="1" dirty="0" smtClean="0">
                <a:solidFill>
                  <a:srgbClr val="00A6DE"/>
                </a:solidFill>
              </a:rPr>
              <a:t>gli iscritti ai corsi di laurea in medicina e chirurgia e in odontoiatria, a partire dal quinto anno di corso</a:t>
            </a:r>
            <a:r>
              <a:rPr lang="it-IT" sz="2200" dirty="0" smtClean="0"/>
              <a:t> e sino all'iscrizione nel relativo albo professionale, al fine di rafforzare la propria posizione previdenziale, possono </a:t>
            </a:r>
            <a:r>
              <a:rPr lang="it-IT" sz="2200" b="1" i="1" dirty="0" smtClean="0">
                <a:solidFill>
                  <a:srgbClr val="00A6DE"/>
                </a:solidFill>
              </a:rPr>
              <a:t>facoltativamente</a:t>
            </a:r>
            <a:r>
              <a:rPr lang="it-IT" sz="2200" dirty="0" smtClean="0"/>
              <a:t> provvedere all'iscrizione e al pagamento della relativa contribuzione presso la "Quota A" del Fondo di previdenza generale... </a:t>
            </a:r>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692696"/>
            <a:ext cx="6965950" cy="523220"/>
          </a:xfrm>
          <a:prstGeom prst="rect">
            <a:avLst/>
          </a:prstGeom>
          <a:noFill/>
        </p:spPr>
        <p:txBody>
          <a:bodyPr>
            <a:spAutoFit/>
          </a:bodyPr>
          <a:lstStyle/>
          <a:p>
            <a:pPr algn="ctr">
              <a:defRPr/>
            </a:pPr>
            <a:r>
              <a:rPr lang="it-IT" sz="2800" b="1" dirty="0" smtClean="0">
                <a:solidFill>
                  <a:srgbClr val="005477"/>
                </a:solidFill>
                <a:effectLst>
                  <a:outerShdw blurRad="38100" dist="38100" dir="2700000" algn="tl">
                    <a:srgbClr val="000000">
                      <a:alpha val="43137"/>
                    </a:srgbClr>
                  </a:outerShdw>
                </a:effectLst>
                <a:latin typeface="Arial" charset="0"/>
                <a:cs typeface="Arial" charset="0"/>
              </a:rPr>
              <a:t>Iscrizione degli studenti del 5° anno</a:t>
            </a:r>
            <a:endParaRPr lang="it-IT" sz="2800" b="1" dirty="0">
              <a:solidFill>
                <a:srgbClr val="005477"/>
              </a:solidFill>
              <a:effectLst>
                <a:outerShdw blurRad="38100" dist="38100" dir="2700000" algn="tl">
                  <a:srgbClr val="000000">
                    <a:alpha val="43137"/>
                  </a:srgbClr>
                </a:outerShdw>
              </a:effectLst>
              <a:latin typeface="Arial" charset="0"/>
              <a:cs typeface="Arial" charset="0"/>
            </a:endParaRPr>
          </a:p>
        </p:txBody>
      </p:sp>
      <p:sp>
        <p:nvSpPr>
          <p:cNvPr id="48131" name="Rettangolo 2"/>
          <p:cNvSpPr>
            <a:spLocks noChangeArrowheads="1"/>
          </p:cNvSpPr>
          <p:nvPr/>
        </p:nvSpPr>
        <p:spPr bwMode="auto">
          <a:xfrm>
            <a:off x="827584" y="1124744"/>
            <a:ext cx="7560840" cy="4862870"/>
          </a:xfrm>
          <a:prstGeom prst="rect">
            <a:avLst/>
          </a:prstGeom>
          <a:noFill/>
          <a:ln w="9525">
            <a:noFill/>
            <a:miter lim="800000"/>
            <a:headEnd/>
            <a:tailEnd/>
          </a:ln>
        </p:spPr>
        <p:txBody>
          <a:bodyPr wrap="square">
            <a:spAutoFit/>
          </a:bodyPr>
          <a:lstStyle/>
          <a:p>
            <a:pPr marL="361950" indent="-6350" algn="just">
              <a:lnSpc>
                <a:spcPts val="3000"/>
              </a:lnSpc>
              <a:buClr>
                <a:srgbClr val="00A6DE"/>
              </a:buClr>
            </a:pPr>
            <a:endParaRPr lang="it-IT" sz="2200" dirty="0" smtClean="0"/>
          </a:p>
          <a:p>
            <a:pPr marL="361950" indent="-6350" algn="just">
              <a:lnSpc>
                <a:spcPts val="3000"/>
              </a:lnSpc>
              <a:spcAft>
                <a:spcPts val="600"/>
              </a:spcAft>
              <a:buClr>
                <a:srgbClr val="00A6DE"/>
              </a:buClr>
            </a:pPr>
            <a:r>
              <a:rPr lang="it-IT" sz="2200" dirty="0" smtClean="0"/>
              <a:t>L'ammontare del contributo e le modalità del versamento vengono determinati dal consiglio di amministrazione dell'ente di cui al primo periodo, tenendo conto della capacità reddituale degli interessati. </a:t>
            </a:r>
          </a:p>
          <a:p>
            <a:pPr marL="361950" indent="-6350" algn="just">
              <a:lnSpc>
                <a:spcPts val="3000"/>
              </a:lnSpc>
              <a:spcAft>
                <a:spcPts val="600"/>
              </a:spcAft>
              <a:buClr>
                <a:srgbClr val="00A6DE"/>
              </a:buClr>
            </a:pPr>
            <a:r>
              <a:rPr lang="it-IT" sz="2200" dirty="0" smtClean="0"/>
              <a:t>Per le finalità di cui al presente comma, l'ente può favorire l'iscrizione e il pagamento della contribuzione da parte degli studenti di cui al primo periodo anche attraverso </a:t>
            </a:r>
            <a:r>
              <a:rPr lang="it-IT" sz="2200" b="1" dirty="0" smtClean="0">
                <a:solidFill>
                  <a:srgbClr val="00A6DE"/>
                </a:solidFill>
              </a:rPr>
              <a:t>prestiti d'onore</a:t>
            </a:r>
            <a:r>
              <a:rPr lang="it-IT" sz="2200" dirty="0" smtClean="0"/>
              <a:t>.</a:t>
            </a:r>
          </a:p>
          <a:p>
            <a:pPr marL="361950" indent="-6350" algn="just">
              <a:lnSpc>
                <a:spcPts val="3000"/>
              </a:lnSpc>
              <a:buClr>
                <a:srgbClr val="00A6DE"/>
              </a:buClr>
            </a:pPr>
            <a:r>
              <a:rPr lang="it-IT" sz="2200" dirty="0" smtClean="0"/>
              <a:t>Dall'applicazione delle disposizioni del presente comma non devono derivare nuovi o maggiori oneri per la finanza pubblica.</a:t>
            </a:r>
            <a:endParaRPr lang="it-IT" sz="2200" dirty="0"/>
          </a:p>
        </p:txBody>
      </p:sp>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1563" y="357188"/>
            <a:ext cx="6965950" cy="523220"/>
          </a:xfrm>
          <a:prstGeom prst="rect">
            <a:avLst/>
          </a:prstGeom>
          <a:noFill/>
        </p:spPr>
        <p:txBody>
          <a:bodyPr>
            <a:spAutoFit/>
          </a:bodyPr>
          <a:lstStyle/>
          <a:p>
            <a:pPr algn="ctr">
              <a:defRPr/>
            </a:pPr>
            <a:r>
              <a:rPr lang="it-IT" sz="2800" b="1" dirty="0" smtClean="0">
                <a:solidFill>
                  <a:srgbClr val="005477"/>
                </a:solidFill>
                <a:effectLst>
                  <a:outerShdw blurRad="38100" dist="38100" dir="2700000" algn="tl">
                    <a:srgbClr val="000000">
                      <a:alpha val="43137"/>
                    </a:srgbClr>
                  </a:outerShdw>
                </a:effectLst>
                <a:latin typeface="Arial" charset="0"/>
                <a:cs typeface="Arial" charset="0"/>
              </a:rPr>
              <a:t>Iscrizione degli studenti del 5° anno</a:t>
            </a:r>
            <a:endParaRPr lang="it-IT" sz="2800" b="1" dirty="0">
              <a:solidFill>
                <a:srgbClr val="005477"/>
              </a:solidFill>
              <a:effectLst>
                <a:outerShdw blurRad="38100" dist="38100" dir="2700000" algn="tl">
                  <a:srgbClr val="000000">
                    <a:alpha val="43137"/>
                  </a:srgbClr>
                </a:outerShdw>
              </a:effectLst>
              <a:latin typeface="Arial" charset="0"/>
              <a:cs typeface="Arial" charset="0"/>
            </a:endParaRPr>
          </a:p>
        </p:txBody>
      </p:sp>
      <p:sp>
        <p:nvSpPr>
          <p:cNvPr id="48131" name="Rettangolo 2"/>
          <p:cNvSpPr>
            <a:spLocks noChangeArrowheads="1"/>
          </p:cNvSpPr>
          <p:nvPr/>
        </p:nvSpPr>
        <p:spPr bwMode="auto">
          <a:xfrm>
            <a:off x="683568" y="1086991"/>
            <a:ext cx="7776864" cy="4585871"/>
          </a:xfrm>
          <a:prstGeom prst="rect">
            <a:avLst/>
          </a:prstGeom>
          <a:noFill/>
          <a:ln w="9525">
            <a:noFill/>
            <a:miter lim="800000"/>
            <a:headEnd/>
            <a:tailEnd/>
          </a:ln>
        </p:spPr>
        <p:txBody>
          <a:bodyPr wrap="square">
            <a:spAutoFit/>
          </a:bodyPr>
          <a:lstStyle/>
          <a:p>
            <a:pPr marL="361950" indent="-361950" algn="just">
              <a:spcAft>
                <a:spcPts val="1200"/>
              </a:spcAft>
              <a:buClr>
                <a:srgbClr val="00A6DE"/>
              </a:buClr>
            </a:pPr>
            <a:r>
              <a:rPr lang="it-IT" sz="2200" dirty="0" smtClean="0"/>
              <a:t>Benefici derivanti dall’iscrizione facoltativa all’</a:t>
            </a:r>
            <a:r>
              <a:rPr lang="it-IT" sz="2200" dirty="0" err="1" smtClean="0"/>
              <a:t>Enpam</a:t>
            </a:r>
            <a:r>
              <a:rPr lang="it-IT" sz="2200" dirty="0" smtClean="0"/>
              <a:t>:</a:t>
            </a:r>
          </a:p>
          <a:p>
            <a:pPr marL="361950" indent="-361950" algn="just">
              <a:spcAft>
                <a:spcPts val="1200"/>
              </a:spcAft>
              <a:buClr>
                <a:srgbClr val="00A6DE"/>
              </a:buClr>
              <a:buFont typeface="Wingdings" pitchFamily="2" charset="2"/>
              <a:buChar char="Ø"/>
            </a:pPr>
            <a:r>
              <a:rPr lang="it-IT" sz="2200" dirty="0" smtClean="0"/>
              <a:t>Maturazione di anni di anzianità contributiva utile ai fini previdenziali</a:t>
            </a:r>
          </a:p>
          <a:p>
            <a:pPr marL="361950" indent="-361950" algn="just">
              <a:spcAft>
                <a:spcPts val="1200"/>
              </a:spcAft>
              <a:buClr>
                <a:srgbClr val="00A6DE"/>
              </a:buClr>
              <a:buFont typeface="Wingdings" pitchFamily="2" charset="2"/>
              <a:buChar char="Ø"/>
            </a:pPr>
            <a:r>
              <a:rPr lang="it-IT" sz="2200" dirty="0" smtClean="0"/>
              <a:t>Immediata tutela in caso di invalidità assoluta e permanente o morte prematura</a:t>
            </a:r>
          </a:p>
          <a:p>
            <a:pPr marL="361950" indent="-361950" algn="just">
              <a:spcAft>
                <a:spcPts val="1200"/>
              </a:spcAft>
              <a:buClr>
                <a:srgbClr val="00A6DE"/>
              </a:buClr>
              <a:buFont typeface="Wingdings" pitchFamily="2" charset="2"/>
              <a:buChar char="Ø"/>
            </a:pPr>
            <a:r>
              <a:rPr lang="it-IT" sz="2200" dirty="0" smtClean="0"/>
              <a:t>Sussidi straordinari (per eventi imprevisti o per particolari stati di bisogno, per interventi chirurgici o cure non a carico del </a:t>
            </a:r>
            <a:r>
              <a:rPr lang="it-IT" sz="2200" dirty="0" err="1" smtClean="0"/>
              <a:t>Ssn</a:t>
            </a:r>
            <a:r>
              <a:rPr lang="it-IT" sz="2200" dirty="0" smtClean="0"/>
              <a:t>)</a:t>
            </a:r>
          </a:p>
          <a:p>
            <a:pPr marL="361950" indent="-361950" algn="just">
              <a:spcAft>
                <a:spcPts val="1200"/>
              </a:spcAft>
              <a:buClr>
                <a:srgbClr val="00A6DE"/>
              </a:buClr>
              <a:buFont typeface="Wingdings" pitchFamily="2" charset="2"/>
              <a:buChar char="Ø"/>
            </a:pPr>
            <a:r>
              <a:rPr lang="it-IT" sz="2200" dirty="0" smtClean="0"/>
              <a:t>Sussidi in caso di calamità naturali (per danni a cose mobili o immobili, per ricostruzione) </a:t>
            </a:r>
          </a:p>
          <a:p>
            <a:pPr marL="361950" indent="-361950" algn="just">
              <a:spcAft>
                <a:spcPts val="1200"/>
              </a:spcAft>
              <a:buClr>
                <a:srgbClr val="00A6DE"/>
              </a:buClr>
              <a:buFont typeface="Wingdings" pitchFamily="2" charset="2"/>
              <a:buChar char="Ø"/>
            </a:pPr>
            <a:r>
              <a:rPr lang="it-IT" sz="2200" dirty="0" smtClean="0"/>
              <a:t>Accesso a mutui e prestiti erogati con capitali </a:t>
            </a:r>
            <a:r>
              <a:rPr lang="it-IT" sz="2200" dirty="0" err="1" smtClean="0"/>
              <a:t>Enpam</a:t>
            </a:r>
            <a:endParaRPr lang="it-IT" sz="2200" dirty="0" smtClean="0"/>
          </a:p>
        </p:txBody>
      </p:sp>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95536" y="1412776"/>
            <a:ext cx="8064896" cy="2646878"/>
          </a:xfrm>
          <a:prstGeom prst="rect">
            <a:avLst/>
          </a:prstGeom>
        </p:spPr>
        <p:txBody>
          <a:bodyPr wrap="square">
            <a:spAutoFit/>
          </a:bodyPr>
          <a:lstStyle/>
          <a:p>
            <a:endParaRPr lang="it-IT" dirty="0" smtClean="0"/>
          </a:p>
          <a:p>
            <a:pPr algn="ctr"/>
            <a:endParaRPr lang="it-IT" sz="2800" b="1" dirty="0" smtClean="0">
              <a:solidFill>
                <a:srgbClr val="005477"/>
              </a:solidFill>
              <a:effectLst>
                <a:outerShdw blurRad="38100" dist="38100" dir="2700000" algn="tl">
                  <a:srgbClr val="000000">
                    <a:alpha val="43137"/>
                  </a:srgbClr>
                </a:outerShdw>
              </a:effectLst>
              <a:latin typeface="Arial" charset="0"/>
              <a:cs typeface="Arial" charset="0"/>
            </a:endParaRPr>
          </a:p>
          <a:p>
            <a:pPr marL="342900" indent="-342900" algn="just"/>
            <a:r>
              <a:rPr lang="it-IT" sz="2400" dirty="0" smtClean="0"/>
              <a:t>    Per iscriversi alla "Quota A" del Fondo di previdenza Generale, gli studenti del corso di laurea in Medicina e Chirurgia ed in Odontoiatria, a partire dal quinto anno di corso, devono sottoscrivere il modulo predisposto dall'Enpam, allegando la documentazione ivi richiesta. </a:t>
            </a:r>
          </a:p>
        </p:txBody>
      </p:sp>
      <p:sp>
        <p:nvSpPr>
          <p:cNvPr id="4" name="Rettangolo 3"/>
          <p:cNvSpPr/>
          <p:nvPr/>
        </p:nvSpPr>
        <p:spPr>
          <a:xfrm>
            <a:off x="1115616" y="836712"/>
            <a:ext cx="6552728" cy="1015663"/>
          </a:xfrm>
          <a:prstGeom prst="rect">
            <a:avLst/>
          </a:prstGeom>
        </p:spPr>
        <p:txBody>
          <a:bodyPr wrap="square">
            <a:spAutoFit/>
          </a:bodyPr>
          <a:lstStyle/>
          <a:p>
            <a:pPr algn="ctr"/>
            <a:r>
              <a:rPr lang="it-IT" dirty="0" smtClean="0"/>
              <a:t> </a:t>
            </a:r>
            <a:r>
              <a:rPr lang="it-IT" sz="2400" b="1" dirty="0" smtClean="0">
                <a:solidFill>
                  <a:srgbClr val="005477"/>
                </a:solidFill>
                <a:effectLst>
                  <a:outerShdw blurRad="38100" dist="38100" dir="2700000" algn="tl">
                    <a:srgbClr val="000000">
                      <a:alpha val="43137"/>
                    </a:srgbClr>
                  </a:outerShdw>
                </a:effectLst>
                <a:latin typeface="Arial" charset="0"/>
                <a:cs typeface="Arial" charset="0"/>
              </a:rPr>
              <a:t>DELIBERA </a:t>
            </a:r>
          </a:p>
          <a:p>
            <a:pPr algn="ctr"/>
            <a:endParaRPr lang="it-IT" sz="1100" b="1" dirty="0" smtClean="0">
              <a:solidFill>
                <a:srgbClr val="005477"/>
              </a:solidFill>
              <a:effectLst>
                <a:outerShdw blurRad="38100" dist="38100" dir="2700000" algn="tl">
                  <a:srgbClr val="000000">
                    <a:alpha val="43137"/>
                  </a:srgbClr>
                </a:outerShdw>
              </a:effectLst>
              <a:latin typeface="Arial" charset="0"/>
              <a:cs typeface="Arial" charset="0"/>
            </a:endParaRPr>
          </a:p>
          <a:p>
            <a:pPr algn="ctr"/>
            <a:r>
              <a:rPr lang="it-IT" sz="2400" b="1" i="1" dirty="0" smtClean="0">
                <a:solidFill>
                  <a:srgbClr val="005477"/>
                </a:solidFill>
                <a:effectLst>
                  <a:outerShdw blurRad="38100" dist="38100" dir="2700000" algn="tl">
                    <a:srgbClr val="000000">
                      <a:alpha val="43137"/>
                    </a:srgbClr>
                  </a:outerShdw>
                </a:effectLst>
                <a:latin typeface="Arial" charset="0"/>
                <a:cs typeface="Arial" charset="0"/>
              </a:rPr>
              <a:t>Punto 1</a:t>
            </a:r>
            <a:endParaRPr lang="it-IT" sz="2400" dirty="0"/>
          </a:p>
        </p:txBody>
      </p:sp>
    </p:spTree>
  </p:cSld>
  <p:clrMapOvr>
    <a:masterClrMapping/>
  </p:clrMapOvr>
  <p:transition>
    <p:dissolv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404664"/>
            <a:ext cx="8280920" cy="4824536"/>
          </a:xfrm>
          <a:prstGeom prst="rect">
            <a:avLst/>
          </a:prstGeom>
        </p:spPr>
        <p:txBody>
          <a:bodyPr wrap="square">
            <a:spAutoFit/>
          </a:bodyPr>
          <a:lstStyle/>
          <a:p>
            <a:endParaRPr lang="it-IT" dirty="0" smtClean="0"/>
          </a:p>
          <a:p>
            <a:pPr algn="ctr"/>
            <a:r>
              <a:rPr lang="it-IT" dirty="0" smtClean="0"/>
              <a:t> </a:t>
            </a:r>
            <a:endParaRPr lang="it-IT" sz="1400" b="1" dirty="0" smtClean="0">
              <a:solidFill>
                <a:srgbClr val="005477"/>
              </a:solidFill>
              <a:effectLst>
                <a:outerShdw blurRad="38100" dist="38100" dir="2700000" algn="tl">
                  <a:srgbClr val="000000">
                    <a:alpha val="43137"/>
                  </a:srgbClr>
                </a:outerShdw>
              </a:effectLst>
              <a:latin typeface="Arial" charset="0"/>
              <a:cs typeface="Arial" charset="0"/>
            </a:endParaRPr>
          </a:p>
          <a:p>
            <a:pPr algn="ctr"/>
            <a:r>
              <a:rPr lang="it-IT" sz="2400" b="1" i="1" dirty="0" smtClean="0">
                <a:solidFill>
                  <a:srgbClr val="005477"/>
                </a:solidFill>
                <a:effectLst>
                  <a:outerShdw blurRad="38100" dist="38100" dir="2700000" algn="tl">
                    <a:srgbClr val="000000">
                      <a:alpha val="43137"/>
                    </a:srgbClr>
                  </a:outerShdw>
                </a:effectLst>
                <a:latin typeface="Arial" charset="0"/>
                <a:cs typeface="Arial" charset="0"/>
              </a:rPr>
              <a:t>Punto 2</a:t>
            </a:r>
          </a:p>
          <a:p>
            <a:pPr algn="ctr"/>
            <a:endParaRPr lang="it-IT" sz="2400" b="1" i="1" dirty="0" smtClean="0">
              <a:solidFill>
                <a:srgbClr val="005477"/>
              </a:solidFill>
              <a:effectLst>
                <a:outerShdw blurRad="38100" dist="38100" dir="2700000" algn="tl">
                  <a:srgbClr val="000000">
                    <a:alpha val="43137"/>
                  </a:srgbClr>
                </a:outerShdw>
              </a:effectLst>
              <a:latin typeface="Arial" charset="0"/>
              <a:cs typeface="Arial" charset="0"/>
            </a:endParaRPr>
          </a:p>
          <a:p>
            <a:pPr marL="342900" indent="-342900" algn="just"/>
            <a:r>
              <a:rPr lang="it-IT" sz="2400" dirty="0" smtClean="0"/>
              <a:t>     Al momento dell'iscrizione, gli studenti possono scegliere se pagare il contributo di "Quota A" annualmente in unica soluzione o posticipare il relativo versamento fino ad un massimo di 36 mesi dalla data di iscrizione all'Ente. Il contributo è dovuto dal mese successivo alla data di presentazione della domanda di iscrizione. Nel caso di scelta del versamento annuale, il mancato pagamento di una intera annualità determina la decadenza dall'iscrizione all'Enpam. </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6" name="Rectangle 2"/>
          <p:cNvSpPr txBox="1">
            <a:spLocks noChangeArrowheads="1"/>
          </p:cNvSpPr>
          <p:nvPr/>
        </p:nvSpPr>
        <p:spPr bwMode="auto">
          <a:xfrm>
            <a:off x="467544" y="980728"/>
            <a:ext cx="8208912" cy="1135062"/>
          </a:xfrm>
          <a:prstGeom prst="rect">
            <a:avLst/>
          </a:prstGeom>
          <a:noFill/>
          <a:ln w="9525">
            <a:noFill/>
            <a:miter lim="800000"/>
            <a:headEnd/>
            <a:tailEnd/>
          </a:ln>
          <a:effectLst/>
        </p:spPr>
        <p:txBody>
          <a:bodyPr anchor="ctr"/>
          <a:lstStyle/>
          <a:p>
            <a:pPr algn="ctr" defTabSz="914400"/>
            <a:endParaRPr lang="it-IT" sz="5000" b="1" dirty="0" smtClean="0">
              <a:solidFill>
                <a:srgbClr val="FF6600"/>
              </a:solidFill>
              <a:effectLst>
                <a:outerShdw blurRad="38100" dist="38100" dir="2700000" algn="tl">
                  <a:srgbClr val="C0C0C0"/>
                </a:outerShdw>
              </a:effectLst>
              <a:latin typeface="Calibri" pitchFamily="34" charset="0"/>
            </a:endParaRPr>
          </a:p>
          <a:p>
            <a:pPr algn="ctr">
              <a:defRPr/>
            </a:pPr>
            <a:r>
              <a:rPr lang="it-IT" sz="4000" kern="0" dirty="0" smtClean="0">
                <a:solidFill>
                  <a:srgbClr val="00A6DE"/>
                </a:solidFill>
                <a:latin typeface="+mj-lt"/>
                <a:ea typeface="+mj-ea"/>
                <a:cs typeface="+mj-cs"/>
              </a:rPr>
              <a:t>Gli </a:t>
            </a:r>
            <a:r>
              <a:rPr lang="it-IT" sz="4000" kern="0" dirty="0">
                <a:solidFill>
                  <a:srgbClr val="00A6DE"/>
                </a:solidFill>
                <a:latin typeface="+mj-lt"/>
                <a:ea typeface="+mj-ea"/>
                <a:cs typeface="+mj-cs"/>
              </a:rPr>
              <a:t>obiettivi </a:t>
            </a:r>
            <a:r>
              <a:rPr lang="it-IT" sz="4000" kern="0" dirty="0" smtClean="0">
                <a:solidFill>
                  <a:srgbClr val="00A6DE"/>
                </a:solidFill>
                <a:latin typeface="+mj-lt"/>
                <a:ea typeface="+mj-ea"/>
                <a:cs typeface="+mj-cs"/>
              </a:rPr>
              <a:t>di legislatura 2010-2015</a:t>
            </a:r>
          </a:p>
          <a:p>
            <a:pPr algn="ctr" defTabSz="914400"/>
            <a:endParaRPr lang="it-IT" sz="5000" b="1" dirty="0">
              <a:solidFill>
                <a:srgbClr val="FF6600"/>
              </a:solidFill>
              <a:effectLst>
                <a:outerShdw blurRad="38100" dist="38100" dir="2700000" algn="tl">
                  <a:srgbClr val="C0C0C0"/>
                </a:outerShdw>
              </a:effectLst>
              <a:latin typeface="Calibri" pitchFamily="34" charset="0"/>
            </a:endParaRPr>
          </a:p>
        </p:txBody>
      </p:sp>
      <p:sp>
        <p:nvSpPr>
          <p:cNvPr id="8" name="Rectangle 3"/>
          <p:cNvSpPr txBox="1">
            <a:spLocks noChangeArrowheads="1"/>
          </p:cNvSpPr>
          <p:nvPr/>
        </p:nvSpPr>
        <p:spPr bwMode="auto">
          <a:xfrm>
            <a:off x="-324544" y="2060848"/>
            <a:ext cx="9324528" cy="2376264"/>
          </a:xfrm>
          <a:prstGeom prst="rect">
            <a:avLst/>
          </a:prstGeom>
          <a:noFill/>
          <a:ln w="9525">
            <a:noFill/>
            <a:miter lim="800000"/>
            <a:headEnd/>
            <a:tailEnd/>
          </a:ln>
          <a:effectLst/>
        </p:spPr>
        <p:txBody>
          <a:bodyPr/>
          <a:lstStyle/>
          <a:p>
            <a:pPr marL="342900" indent="-342900" algn="ctr">
              <a:lnSpc>
                <a:spcPts val="2400"/>
              </a:lnSpc>
              <a:spcAft>
                <a:spcPts val="600"/>
              </a:spcAft>
            </a:pPr>
            <a:endParaRPr lang="it-IT" sz="3600" dirty="0" smtClean="0">
              <a:latin typeface="Calibri" pitchFamily="34" charset="0"/>
            </a:endParaRPr>
          </a:p>
          <a:p>
            <a:pPr marL="342900" indent="-342900" algn="ctr">
              <a:lnSpc>
                <a:spcPts val="2400"/>
              </a:lnSpc>
              <a:spcAft>
                <a:spcPts val="600"/>
              </a:spcAft>
            </a:pPr>
            <a:r>
              <a:rPr lang="it-IT" sz="3200" dirty="0" smtClean="0">
                <a:latin typeface="Calibri" pitchFamily="34" charset="0"/>
              </a:rPr>
              <a:t>Riforma </a:t>
            </a:r>
            <a:r>
              <a:rPr lang="it-IT" sz="3200" dirty="0">
                <a:latin typeface="Calibri" pitchFamily="34" charset="0"/>
              </a:rPr>
              <a:t>della </a:t>
            </a:r>
            <a:r>
              <a:rPr lang="it-IT" sz="3200" b="1" dirty="0" smtClean="0">
                <a:latin typeface="Calibri" pitchFamily="34" charset="0"/>
              </a:rPr>
              <a:t>Previdenza</a:t>
            </a:r>
          </a:p>
          <a:p>
            <a:pPr marL="342900" indent="-342900" algn="ctr">
              <a:lnSpc>
                <a:spcPts val="2400"/>
              </a:lnSpc>
              <a:spcAft>
                <a:spcPts val="600"/>
              </a:spcAft>
            </a:pPr>
            <a:endParaRPr lang="it-IT" sz="3200" dirty="0" smtClean="0">
              <a:latin typeface="Calibri" pitchFamily="34" charset="0"/>
            </a:endParaRPr>
          </a:p>
          <a:p>
            <a:pPr marL="342900" indent="-342900" algn="ctr">
              <a:lnSpc>
                <a:spcPts val="2400"/>
              </a:lnSpc>
              <a:spcAft>
                <a:spcPts val="600"/>
              </a:spcAft>
            </a:pPr>
            <a:r>
              <a:rPr lang="it-IT" sz="3200" dirty="0">
                <a:latin typeface="Calibri" pitchFamily="34" charset="0"/>
              </a:rPr>
              <a:t>Riforma </a:t>
            </a:r>
            <a:r>
              <a:rPr lang="it-IT" sz="3200" dirty="0" smtClean="0">
                <a:latin typeface="Calibri" pitchFamily="34" charset="0"/>
              </a:rPr>
              <a:t>del </a:t>
            </a:r>
            <a:r>
              <a:rPr lang="it-IT" sz="3200" b="1" dirty="0" smtClean="0">
                <a:latin typeface="Calibri" pitchFamily="34" charset="0"/>
              </a:rPr>
              <a:t>Patrimonio</a:t>
            </a:r>
          </a:p>
          <a:p>
            <a:pPr marL="342900" indent="-342900" algn="ctr">
              <a:lnSpc>
                <a:spcPts val="2400"/>
              </a:lnSpc>
              <a:spcAft>
                <a:spcPts val="600"/>
              </a:spcAft>
            </a:pPr>
            <a:endParaRPr lang="it-IT" sz="3200" dirty="0" smtClean="0">
              <a:latin typeface="Calibri" pitchFamily="34" charset="0"/>
            </a:endParaRPr>
          </a:p>
          <a:p>
            <a:pPr marL="342900" indent="-342900" algn="ctr">
              <a:lnSpc>
                <a:spcPts val="2400"/>
              </a:lnSpc>
              <a:spcAft>
                <a:spcPts val="600"/>
              </a:spcAft>
            </a:pPr>
            <a:r>
              <a:rPr lang="it-IT" sz="3200" dirty="0" smtClean="0">
                <a:latin typeface="Calibri" pitchFamily="34" charset="0"/>
              </a:rPr>
              <a:t>Riforma </a:t>
            </a:r>
            <a:r>
              <a:rPr lang="it-IT" sz="3200" dirty="0">
                <a:latin typeface="Calibri" pitchFamily="34" charset="0"/>
              </a:rPr>
              <a:t>dello </a:t>
            </a:r>
            <a:r>
              <a:rPr lang="it-IT" sz="3200" b="1" dirty="0" smtClean="0">
                <a:latin typeface="Calibri" pitchFamily="34" charset="0"/>
              </a:rPr>
              <a:t>Statuto</a:t>
            </a:r>
            <a:endParaRPr lang="it-IT" sz="3200" b="1" dirty="0">
              <a:latin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7544" y="1124744"/>
            <a:ext cx="8064896" cy="2954655"/>
          </a:xfrm>
          <a:prstGeom prst="rect">
            <a:avLst/>
          </a:prstGeom>
        </p:spPr>
        <p:txBody>
          <a:bodyPr wrap="square">
            <a:spAutoFit/>
          </a:bodyPr>
          <a:lstStyle/>
          <a:p>
            <a:endParaRPr lang="it-IT" dirty="0" smtClean="0"/>
          </a:p>
          <a:p>
            <a:pPr marL="342900" indent="-342900"/>
            <a:r>
              <a:rPr lang="it-IT" sz="2400" dirty="0" smtClean="0"/>
              <a:t>	</a:t>
            </a:r>
          </a:p>
          <a:p>
            <a:pPr marL="342900" indent="-342900"/>
            <a:r>
              <a:rPr lang="it-IT" sz="2400" dirty="0" smtClean="0"/>
              <a:t>	</a:t>
            </a:r>
          </a:p>
          <a:p>
            <a:pPr marL="342900" indent="-342900" algn="just"/>
            <a:r>
              <a:rPr lang="it-IT" sz="2400" dirty="0" smtClean="0"/>
              <a:t>	Il versamento del contributo di "Quota A" può essere effettuato tramite MAV oppure con addebito sul conto corrente (SDD). La relativa scelta deve essere effettuata dallo studente contemporaneamente alla presentazione della domanda di iscrizione. </a:t>
            </a:r>
          </a:p>
        </p:txBody>
      </p:sp>
      <p:sp>
        <p:nvSpPr>
          <p:cNvPr id="5" name="Rettangolo 4"/>
          <p:cNvSpPr/>
          <p:nvPr/>
        </p:nvSpPr>
        <p:spPr>
          <a:xfrm>
            <a:off x="3707904" y="1052736"/>
            <a:ext cx="1311578" cy="461665"/>
          </a:xfrm>
          <a:prstGeom prst="rect">
            <a:avLst/>
          </a:prstGeom>
        </p:spPr>
        <p:txBody>
          <a:bodyPr wrap="none">
            <a:spAutoFit/>
          </a:bodyPr>
          <a:lstStyle/>
          <a:p>
            <a:pPr algn="ctr"/>
            <a:r>
              <a:rPr lang="it-IT" sz="2400" b="1" i="1" dirty="0" smtClean="0">
                <a:solidFill>
                  <a:srgbClr val="005477"/>
                </a:solidFill>
                <a:effectLst>
                  <a:outerShdw blurRad="38100" dist="38100" dir="2700000" algn="tl">
                    <a:srgbClr val="000000">
                      <a:alpha val="43137"/>
                    </a:srgbClr>
                  </a:outerShdw>
                </a:effectLst>
                <a:latin typeface="Arial" charset="0"/>
                <a:cs typeface="Arial" charset="0"/>
              </a:rPr>
              <a:t>Punto 3</a:t>
            </a:r>
          </a:p>
        </p:txBody>
      </p:sp>
    </p:spTree>
  </p:cSld>
  <p:clrMapOvr>
    <a:masterClrMapping/>
  </p:clrMapOvr>
  <p:transition>
    <p:dissolv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1124744"/>
            <a:ext cx="8064896" cy="4185761"/>
          </a:xfrm>
          <a:prstGeom prst="rect">
            <a:avLst/>
          </a:prstGeom>
        </p:spPr>
        <p:txBody>
          <a:bodyPr wrap="square">
            <a:spAutoFit/>
          </a:bodyPr>
          <a:lstStyle/>
          <a:p>
            <a:endParaRPr lang="it-IT" dirty="0" smtClean="0"/>
          </a:p>
          <a:p>
            <a:pPr algn="ctr"/>
            <a:r>
              <a:rPr lang="it-IT" dirty="0" smtClean="0"/>
              <a:t> </a:t>
            </a:r>
            <a:endParaRPr lang="it-IT" sz="2800" b="1" dirty="0" smtClean="0">
              <a:solidFill>
                <a:srgbClr val="005477"/>
              </a:solidFill>
              <a:effectLst>
                <a:outerShdw blurRad="38100" dist="38100" dir="2700000" algn="tl">
                  <a:srgbClr val="000000">
                    <a:alpha val="43137"/>
                  </a:srgbClr>
                </a:outerShdw>
              </a:effectLst>
              <a:latin typeface="Arial" charset="0"/>
              <a:cs typeface="Arial" charset="0"/>
            </a:endParaRPr>
          </a:p>
          <a:p>
            <a:pPr algn="ctr"/>
            <a:endParaRPr lang="it-IT" sz="2800" b="1" dirty="0" smtClean="0">
              <a:solidFill>
                <a:srgbClr val="005477"/>
              </a:solidFill>
              <a:effectLst>
                <a:outerShdw blurRad="38100" dist="38100" dir="2700000" algn="tl">
                  <a:srgbClr val="000000">
                    <a:alpha val="43137"/>
                  </a:srgbClr>
                </a:outerShdw>
              </a:effectLst>
              <a:latin typeface="Arial" charset="0"/>
              <a:cs typeface="Arial" charset="0"/>
            </a:endParaRPr>
          </a:p>
          <a:p>
            <a:pPr marL="342900" indent="-342900" algn="just"/>
            <a:r>
              <a:rPr lang="it-IT" sz="2400" dirty="0" smtClean="0"/>
              <a:t>	Nel caso in cui lo studente scelga di posticipare il versamento del contributo, l'Ente - a decorrere dall'iscrizione all' Albo professionale - procede al recupero delle somme dovute, unitamente alla riscossione del contributo ordinario di "Quota A" di cui all'art. 3, comma 2 del Regolamento del Fondo di Previdenza Generale. Il recupero è effettuato in tre annualità. </a:t>
            </a:r>
          </a:p>
        </p:txBody>
      </p:sp>
      <p:sp>
        <p:nvSpPr>
          <p:cNvPr id="4" name="Rettangolo 3"/>
          <p:cNvSpPr/>
          <p:nvPr/>
        </p:nvSpPr>
        <p:spPr>
          <a:xfrm>
            <a:off x="3491880" y="1268760"/>
            <a:ext cx="2016224" cy="461665"/>
          </a:xfrm>
          <a:prstGeom prst="rect">
            <a:avLst/>
          </a:prstGeom>
        </p:spPr>
        <p:txBody>
          <a:bodyPr wrap="square">
            <a:spAutoFit/>
          </a:bodyPr>
          <a:lstStyle/>
          <a:p>
            <a:pPr algn="ctr"/>
            <a:r>
              <a:rPr lang="it-IT" sz="2400" b="1" i="1" dirty="0" smtClean="0">
                <a:solidFill>
                  <a:srgbClr val="005477"/>
                </a:solidFill>
                <a:effectLst>
                  <a:outerShdw blurRad="38100" dist="38100" dir="2700000" algn="tl">
                    <a:srgbClr val="000000">
                      <a:alpha val="43137"/>
                    </a:srgbClr>
                  </a:outerShdw>
                </a:effectLst>
                <a:latin typeface="Arial" charset="0"/>
                <a:cs typeface="Arial" charset="0"/>
              </a:rPr>
              <a:t>Punto 4</a:t>
            </a:r>
          </a:p>
        </p:txBody>
      </p:sp>
    </p:spTree>
  </p:cSld>
  <p:clrMapOvr>
    <a:masterClrMapping/>
  </p:clrMapOvr>
  <p:transition>
    <p:dissolv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95536" y="1700808"/>
            <a:ext cx="8064896" cy="2954655"/>
          </a:xfrm>
          <a:prstGeom prst="rect">
            <a:avLst/>
          </a:prstGeom>
        </p:spPr>
        <p:txBody>
          <a:bodyPr wrap="square">
            <a:spAutoFit/>
          </a:bodyPr>
          <a:lstStyle/>
          <a:p>
            <a:endParaRPr lang="it-IT" dirty="0" smtClean="0"/>
          </a:p>
          <a:p>
            <a:pPr marL="342900" indent="-342900"/>
            <a:r>
              <a:rPr lang="it-IT" sz="2400" dirty="0" smtClean="0"/>
              <a:t>    </a:t>
            </a:r>
          </a:p>
          <a:p>
            <a:pPr marL="342900" indent="-342900" algn="just"/>
            <a:r>
              <a:rPr lang="it-IT" sz="2400" dirty="0" smtClean="0"/>
              <a:t>	In ogni caso, decorsi 36 mesi dalla data della domanda di iscrizione, le somme dovute sono recuperate dall'Enpam, maggiorate degli interessi legali. L'iscritto potrà scegliere di versare l'importo in unica soluzione oppure ratealmente. La durata del piano rateale non potrà eccedere i tre anni. </a:t>
            </a:r>
          </a:p>
        </p:txBody>
      </p:sp>
      <p:sp>
        <p:nvSpPr>
          <p:cNvPr id="4" name="Rettangolo 3"/>
          <p:cNvSpPr/>
          <p:nvPr/>
        </p:nvSpPr>
        <p:spPr>
          <a:xfrm>
            <a:off x="3851920" y="1340768"/>
            <a:ext cx="1311578" cy="461665"/>
          </a:xfrm>
          <a:prstGeom prst="rect">
            <a:avLst/>
          </a:prstGeom>
        </p:spPr>
        <p:txBody>
          <a:bodyPr wrap="none">
            <a:spAutoFit/>
          </a:bodyPr>
          <a:lstStyle/>
          <a:p>
            <a:pPr algn="ctr"/>
            <a:r>
              <a:rPr lang="it-IT" sz="2400" b="1" i="1" dirty="0" smtClean="0">
                <a:solidFill>
                  <a:srgbClr val="005477"/>
                </a:solidFill>
                <a:effectLst>
                  <a:outerShdw blurRad="38100" dist="38100" dir="2700000" algn="tl">
                    <a:srgbClr val="000000">
                      <a:alpha val="43137"/>
                    </a:srgbClr>
                  </a:outerShdw>
                </a:effectLst>
                <a:latin typeface="Arial" charset="0"/>
                <a:cs typeface="Arial" charset="0"/>
              </a:rPr>
              <a:t>Punto 5</a:t>
            </a:r>
          </a:p>
        </p:txBody>
      </p:sp>
    </p:spTree>
  </p:cSld>
  <p:clrMapOvr>
    <a:masterClrMapping/>
  </p:clrMapOvr>
  <p:transition>
    <p:dissolv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755576" y="4869160"/>
            <a:ext cx="7772400" cy="1470025"/>
          </a:xfrm>
        </p:spPr>
        <p:txBody>
          <a:bodyPr>
            <a:normAutofit/>
          </a:bodyPr>
          <a:lstStyle/>
          <a:p>
            <a:r>
              <a:rPr lang="it-IT" sz="4000" kern="0" dirty="0" smtClean="0">
                <a:latin typeface="+mn-lt"/>
                <a:ea typeface="+mn-ea"/>
                <a:cs typeface="+mn-cs"/>
              </a:rPr>
              <a:t>Grazie per l’</a:t>
            </a:r>
            <a:r>
              <a:rPr lang="it-IT" sz="4000" kern="0" dirty="0" err="1" smtClean="0">
                <a:latin typeface="+mn-lt"/>
                <a:ea typeface="+mn-ea"/>
                <a:cs typeface="+mn-cs"/>
              </a:rPr>
              <a:t>attenzione…</a:t>
            </a:r>
            <a:r>
              <a:rPr lang="it-IT" sz="4000" kern="0" dirty="0" smtClean="0">
                <a:latin typeface="+mn-lt"/>
                <a:ea typeface="+mn-ea"/>
                <a:cs typeface="+mn-cs"/>
              </a:rPr>
              <a:t/>
            </a:r>
            <a:br>
              <a:rPr lang="it-IT" sz="4000" kern="0" dirty="0" smtClean="0">
                <a:latin typeface="+mn-lt"/>
                <a:ea typeface="+mn-ea"/>
                <a:cs typeface="+mn-cs"/>
              </a:rPr>
            </a:br>
            <a:r>
              <a:rPr lang="it-IT" sz="3200" i="1" kern="0" dirty="0" smtClean="0">
                <a:latin typeface="+mn-lt"/>
                <a:ea typeface="+mn-ea"/>
                <a:cs typeface="+mn-cs"/>
              </a:rPr>
              <a:t>Giampiero</a:t>
            </a:r>
            <a:endParaRPr lang="it-IT" sz="4000" i="1" kern="0" dirty="0" smtClean="0">
              <a:latin typeface="+mn-lt"/>
              <a:ea typeface="+mn-ea"/>
              <a:cs typeface="+mn-cs"/>
            </a:endParaRPr>
          </a:p>
        </p:txBody>
      </p:sp>
      <p:pic>
        <p:nvPicPr>
          <p:cNvPr id="81922" name="Picture 2" descr="Risultati immagini per reggio emilia">
            <a:hlinkClick r:id="rId2"/>
          </p:cNvPr>
          <p:cNvPicPr>
            <a:picLocks noChangeAspect="1" noChangeArrowheads="1"/>
          </p:cNvPicPr>
          <p:nvPr/>
        </p:nvPicPr>
        <p:blipFill>
          <a:blip r:embed="rId3" cstate="print"/>
          <a:srcRect/>
          <a:stretch>
            <a:fillRect/>
          </a:stretch>
        </p:blipFill>
        <p:spPr bwMode="auto">
          <a:xfrm>
            <a:off x="830928" y="1323184"/>
            <a:ext cx="7629525" cy="30765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27384"/>
            <a:ext cx="9144000" cy="6837889"/>
          </a:xfrm>
          <a:prstGeom prst="rect">
            <a:avLst/>
          </a:prstGeom>
          <a:noFill/>
        </p:spPr>
      </p:pic>
      <p:sp>
        <p:nvSpPr>
          <p:cNvPr id="6" name="Rectangle 2"/>
          <p:cNvSpPr txBox="1">
            <a:spLocks noChangeArrowheads="1"/>
          </p:cNvSpPr>
          <p:nvPr/>
        </p:nvSpPr>
        <p:spPr bwMode="auto">
          <a:xfrm>
            <a:off x="0" y="908720"/>
            <a:ext cx="9144000" cy="1135062"/>
          </a:xfrm>
          <a:prstGeom prst="rect">
            <a:avLst/>
          </a:prstGeom>
          <a:noFill/>
          <a:ln w="9525">
            <a:noFill/>
            <a:miter lim="800000"/>
            <a:headEnd/>
            <a:tailEnd/>
          </a:ln>
          <a:effectLst/>
        </p:spPr>
        <p:txBody>
          <a:bodyPr anchor="ctr"/>
          <a:lstStyle/>
          <a:p>
            <a:pPr algn="ctr" defTabSz="914400"/>
            <a:endParaRPr lang="it-IT" sz="5000" b="1" dirty="0" smtClean="0">
              <a:solidFill>
                <a:srgbClr val="FF6600"/>
              </a:solidFill>
              <a:effectLst>
                <a:outerShdw blurRad="38100" dist="38100" dir="2700000" algn="tl">
                  <a:srgbClr val="C0C0C0"/>
                </a:outerShdw>
              </a:effectLst>
              <a:latin typeface="Calibri" pitchFamily="34" charset="0"/>
            </a:endParaRPr>
          </a:p>
          <a:p>
            <a:pPr algn="ctr" defTabSz="914400">
              <a:spcAft>
                <a:spcPts val="1800"/>
              </a:spcAft>
            </a:pPr>
            <a:r>
              <a:rPr lang="it-IT" sz="4000" kern="0" dirty="0" smtClean="0">
                <a:solidFill>
                  <a:srgbClr val="00A6DE"/>
                </a:solidFill>
                <a:latin typeface="+mj-lt"/>
                <a:ea typeface="+mj-ea"/>
                <a:cs typeface="+mj-cs"/>
              </a:rPr>
              <a:t>Gli obiettivi di legislatura 2010-2015</a:t>
            </a:r>
          </a:p>
          <a:p>
            <a:pPr algn="ctr" defTabSz="914400"/>
            <a:endParaRPr lang="it-IT" sz="5000" b="1" dirty="0">
              <a:solidFill>
                <a:srgbClr val="FF6600"/>
              </a:solidFill>
              <a:effectLst>
                <a:outerShdw blurRad="38100" dist="38100" dir="2700000" algn="tl">
                  <a:srgbClr val="C0C0C0"/>
                </a:outerShdw>
              </a:effectLst>
              <a:latin typeface="Calibri" pitchFamily="34" charset="0"/>
            </a:endParaRPr>
          </a:p>
        </p:txBody>
      </p:sp>
      <p:sp>
        <p:nvSpPr>
          <p:cNvPr id="8" name="Rectangle 3"/>
          <p:cNvSpPr txBox="1">
            <a:spLocks noChangeArrowheads="1"/>
          </p:cNvSpPr>
          <p:nvPr/>
        </p:nvSpPr>
        <p:spPr bwMode="auto">
          <a:xfrm>
            <a:off x="683568" y="2204864"/>
            <a:ext cx="7920880" cy="2304256"/>
          </a:xfrm>
          <a:prstGeom prst="rect">
            <a:avLst/>
          </a:prstGeom>
          <a:noFill/>
          <a:ln w="9525">
            <a:noFill/>
            <a:miter lim="800000"/>
            <a:headEnd/>
            <a:tailEnd/>
          </a:ln>
          <a:effectLst/>
        </p:spPr>
        <p:txBody>
          <a:bodyPr/>
          <a:lstStyle/>
          <a:p>
            <a:pPr marL="342900" indent="14288" algn="ctr">
              <a:lnSpc>
                <a:spcPts val="2400"/>
              </a:lnSpc>
              <a:spcAft>
                <a:spcPts val="600"/>
              </a:spcAft>
            </a:pPr>
            <a:endParaRPr lang="it-IT" sz="3600" dirty="0" smtClean="0">
              <a:latin typeface="Calibri" pitchFamily="34" charset="0"/>
            </a:endParaRPr>
          </a:p>
        </p:txBody>
      </p:sp>
      <p:sp>
        <p:nvSpPr>
          <p:cNvPr id="7" name="CasellaDiTesto 6"/>
          <p:cNvSpPr txBox="1"/>
          <p:nvPr/>
        </p:nvSpPr>
        <p:spPr>
          <a:xfrm>
            <a:off x="0" y="2060848"/>
            <a:ext cx="9144000" cy="2154436"/>
          </a:xfrm>
          <a:prstGeom prst="rect">
            <a:avLst/>
          </a:prstGeom>
          <a:noFill/>
        </p:spPr>
        <p:txBody>
          <a:bodyPr wrap="square" rtlCol="0">
            <a:spAutoFit/>
          </a:bodyPr>
          <a:lstStyle/>
          <a:p>
            <a:pPr algn="ctr"/>
            <a:r>
              <a:rPr lang="it-IT" sz="3600" b="1" dirty="0" smtClean="0"/>
              <a:t>Riforma della Previdenza</a:t>
            </a:r>
          </a:p>
          <a:p>
            <a:pPr algn="ctr"/>
            <a:endParaRPr lang="it-IT" sz="1200" dirty="0" smtClean="0"/>
          </a:p>
          <a:p>
            <a:pPr algn="ctr"/>
            <a:r>
              <a:rPr lang="it-IT" sz="2800" dirty="0" smtClean="0"/>
              <a:t>per garantire la </a:t>
            </a:r>
            <a:r>
              <a:rPr lang="it-IT" sz="2800" b="1" dirty="0" smtClean="0"/>
              <a:t>nuova sostenibilità di Legge</a:t>
            </a:r>
            <a:r>
              <a:rPr lang="it-IT" sz="2800" dirty="0" smtClean="0"/>
              <a:t>, </a:t>
            </a:r>
          </a:p>
          <a:p>
            <a:pPr algn="ctr"/>
            <a:r>
              <a:rPr lang="it-IT" sz="2800" dirty="0" smtClean="0"/>
              <a:t>in un sistema solidale, equo tra generazioni</a:t>
            </a:r>
          </a:p>
          <a:p>
            <a:pPr algn="ctr"/>
            <a:r>
              <a:rPr lang="it-IT" sz="2800" dirty="0" smtClean="0"/>
              <a:t>e adeguato nelle prestazioni</a:t>
            </a:r>
            <a:endParaRPr lang="it-IT"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RV-ENPAM\redazione\Immagine coordinata\Slide\2a Templ. pres.slide.jpg"/>
          <p:cNvPicPr>
            <a:picLocks noChangeAspect="1" noChangeArrowheads="1"/>
          </p:cNvPicPr>
          <p:nvPr/>
        </p:nvPicPr>
        <p:blipFill>
          <a:blip r:embed="rId2" cstate="print"/>
          <a:srcRect/>
          <a:stretch>
            <a:fillRect/>
          </a:stretch>
        </p:blipFill>
        <p:spPr bwMode="auto">
          <a:xfrm>
            <a:off x="0" y="10055"/>
            <a:ext cx="9144000" cy="6837889"/>
          </a:xfrm>
          <a:prstGeom prst="rect">
            <a:avLst/>
          </a:prstGeom>
          <a:noFill/>
        </p:spPr>
      </p:pic>
      <p:sp>
        <p:nvSpPr>
          <p:cNvPr id="7" name="Segnaposto contenuto 2"/>
          <p:cNvSpPr txBox="1">
            <a:spLocks/>
          </p:cNvSpPr>
          <p:nvPr/>
        </p:nvSpPr>
        <p:spPr bwMode="auto">
          <a:xfrm>
            <a:off x="251520" y="1196752"/>
            <a:ext cx="8610600" cy="4818856"/>
          </a:xfrm>
          <a:prstGeom prst="rect">
            <a:avLst/>
          </a:prstGeom>
          <a:noFill/>
          <a:ln w="9525">
            <a:noFill/>
            <a:miter lim="800000"/>
            <a:headEnd/>
            <a:tailEnd/>
          </a:ln>
          <a:effectLst/>
        </p:spPr>
        <p:txBody>
          <a:bodyPr/>
          <a:lstStyle/>
          <a:p>
            <a:pPr indent="12700" algn="ctr" defTabSz="914400" eaLnBrk="0" hangingPunct="0">
              <a:spcBef>
                <a:spcPct val="20000"/>
              </a:spcBef>
              <a:buClr>
                <a:schemeClr val="hlink"/>
              </a:buClr>
              <a:buSzPct val="70000"/>
              <a:defRPr/>
            </a:pPr>
            <a:r>
              <a:rPr lang="it-IT" sz="3600" b="1" kern="0" dirty="0" smtClean="0">
                <a:latin typeface="+mn-lt"/>
                <a:cs typeface="+mn-cs"/>
              </a:rPr>
              <a:t>Equilibrio a 15 &gt; 30 &gt; 50 anni &gt; 30?</a:t>
            </a:r>
          </a:p>
          <a:p>
            <a:pPr indent="12700" defTabSz="914400" eaLnBrk="0" hangingPunct="0">
              <a:lnSpc>
                <a:spcPts val="2500"/>
              </a:lnSpc>
              <a:spcBef>
                <a:spcPct val="20000"/>
              </a:spcBef>
              <a:spcAft>
                <a:spcPts val="1200"/>
              </a:spcAft>
              <a:buClr>
                <a:schemeClr val="hlink"/>
              </a:buClr>
              <a:buSzPct val="70000"/>
              <a:defRPr/>
            </a:pPr>
            <a:endParaRPr lang="it-IT" sz="400" kern="0" dirty="0" smtClean="0"/>
          </a:p>
          <a:p>
            <a:pPr indent="12700" defTabSz="914400" eaLnBrk="0" hangingPunct="0">
              <a:lnSpc>
                <a:spcPts val="2500"/>
              </a:lnSpc>
              <a:spcBef>
                <a:spcPct val="20000"/>
              </a:spcBef>
              <a:spcAft>
                <a:spcPts val="1200"/>
              </a:spcAft>
              <a:buClr>
                <a:schemeClr val="hlink"/>
              </a:buClr>
              <a:buSzPct val="70000"/>
              <a:defRPr/>
            </a:pPr>
            <a:r>
              <a:rPr lang="it-IT" sz="2000" kern="0" dirty="0" smtClean="0"/>
              <a:t>Enpam </a:t>
            </a:r>
            <a:r>
              <a:rPr lang="it-IT" sz="2000" b="1" kern="0" dirty="0" smtClean="0"/>
              <a:t>non grava sulle casse dello Stato</a:t>
            </a:r>
            <a:r>
              <a:rPr lang="it-IT" sz="2000" kern="0" dirty="0" smtClean="0"/>
              <a:t>, ma é sottoposto a </a:t>
            </a:r>
            <a:r>
              <a:rPr lang="it-IT" sz="2000" b="1" kern="0" dirty="0" smtClean="0"/>
              <a:t>doppia tassazione</a:t>
            </a:r>
            <a:r>
              <a:rPr lang="it-IT" sz="2000" kern="0" dirty="0" smtClean="0"/>
              <a:t> (sulla pensione e sui rendimenti del patrimonio) che </a:t>
            </a:r>
            <a:r>
              <a:rPr lang="it-IT" sz="2000" b="1" kern="0" dirty="0" smtClean="0"/>
              <a:t>sottrae</a:t>
            </a:r>
            <a:r>
              <a:rPr lang="it-IT" sz="2000" kern="0" dirty="0" smtClean="0"/>
              <a:t> alle pensioni </a:t>
            </a:r>
            <a:r>
              <a:rPr lang="it-IT" sz="2000" b="1" kern="0" dirty="0" smtClean="0"/>
              <a:t>più di</a:t>
            </a:r>
            <a:r>
              <a:rPr lang="it-IT" sz="2000" kern="0" dirty="0" smtClean="0"/>
              <a:t> </a:t>
            </a:r>
            <a:r>
              <a:rPr lang="it-IT" sz="2000" b="1" kern="0" dirty="0" smtClean="0"/>
              <a:t>cento milioni </a:t>
            </a:r>
            <a:r>
              <a:rPr lang="it-IT" sz="2000" kern="0" dirty="0" smtClean="0"/>
              <a:t>di euro all’anno</a:t>
            </a:r>
          </a:p>
          <a:p>
            <a:pPr indent="12700" defTabSz="914400" eaLnBrk="0" hangingPunct="0">
              <a:lnSpc>
                <a:spcPts val="2500"/>
              </a:lnSpc>
              <a:spcBef>
                <a:spcPct val="20000"/>
              </a:spcBef>
              <a:spcAft>
                <a:spcPts val="1200"/>
              </a:spcAft>
              <a:buClr>
                <a:schemeClr val="hlink"/>
              </a:buClr>
              <a:buSzPct val="70000"/>
              <a:defRPr/>
            </a:pPr>
            <a:r>
              <a:rPr lang="it-IT" sz="2000" b="1" kern="0" dirty="0" err="1" smtClean="0">
                <a:latin typeface="+mn-lt"/>
                <a:cs typeface="+mn-cs"/>
              </a:rPr>
              <a:t>Spending</a:t>
            </a:r>
            <a:r>
              <a:rPr lang="it-IT" sz="2000" b="1" kern="0" dirty="0" smtClean="0">
                <a:latin typeface="+mn-lt"/>
                <a:cs typeface="+mn-cs"/>
              </a:rPr>
              <a:t> </a:t>
            </a:r>
            <a:r>
              <a:rPr lang="it-IT" sz="2000" b="1" kern="0" dirty="0" err="1" smtClean="0">
                <a:latin typeface="+mn-lt"/>
                <a:cs typeface="+mn-cs"/>
              </a:rPr>
              <a:t>review</a:t>
            </a:r>
            <a:r>
              <a:rPr lang="it-IT" sz="2000" b="1" kern="0" dirty="0" smtClean="0">
                <a:latin typeface="+mn-lt"/>
                <a:cs typeface="+mn-cs"/>
              </a:rPr>
              <a:t>: </a:t>
            </a:r>
            <a:r>
              <a:rPr lang="it-IT" sz="2000" kern="0" dirty="0" smtClean="0">
                <a:latin typeface="+mn-lt"/>
                <a:cs typeface="+mn-cs"/>
              </a:rPr>
              <a:t>per gli enti pubblici </a:t>
            </a:r>
            <a:r>
              <a:rPr lang="it-IT" sz="2000" b="1" kern="0" dirty="0" smtClean="0">
                <a:latin typeface="+mn-lt"/>
                <a:cs typeface="+mn-cs"/>
              </a:rPr>
              <a:t>taglio dei </a:t>
            </a:r>
            <a:r>
              <a:rPr lang="it-IT" sz="2000" b="1" kern="0" dirty="0">
                <a:latin typeface="+mn-lt"/>
                <a:cs typeface="+mn-cs"/>
              </a:rPr>
              <a:t>costi intermedi </a:t>
            </a:r>
            <a:r>
              <a:rPr lang="it-IT" sz="2000" kern="0" dirty="0">
                <a:latin typeface="+mn-lt"/>
                <a:cs typeface="+mn-cs"/>
              </a:rPr>
              <a:t>del</a:t>
            </a:r>
            <a:r>
              <a:rPr lang="it-IT" sz="2000" b="1" kern="0" dirty="0">
                <a:latin typeface="+mn-lt"/>
                <a:cs typeface="+mn-cs"/>
              </a:rPr>
              <a:t> 5</a:t>
            </a:r>
            <a:r>
              <a:rPr lang="it-IT" sz="2000" b="1" kern="0" dirty="0" smtClean="0">
                <a:latin typeface="+mn-lt"/>
                <a:cs typeface="+mn-cs"/>
              </a:rPr>
              <a:t>% nel 2012 </a:t>
            </a:r>
            <a:r>
              <a:rPr lang="it-IT" sz="2000" kern="0" dirty="0">
                <a:latin typeface="+mn-lt"/>
                <a:cs typeface="+mn-cs"/>
              </a:rPr>
              <a:t>e</a:t>
            </a:r>
            <a:r>
              <a:rPr lang="it-IT" sz="2000" b="1" kern="0" dirty="0">
                <a:latin typeface="+mn-lt"/>
                <a:cs typeface="+mn-cs"/>
              </a:rPr>
              <a:t> </a:t>
            </a:r>
            <a:r>
              <a:rPr lang="it-IT" sz="2000" kern="0" dirty="0">
                <a:latin typeface="+mn-lt"/>
                <a:cs typeface="+mn-cs"/>
              </a:rPr>
              <a:t>del</a:t>
            </a:r>
            <a:r>
              <a:rPr lang="it-IT" sz="2000" b="1" kern="0" dirty="0">
                <a:latin typeface="+mn-lt"/>
                <a:cs typeface="+mn-cs"/>
              </a:rPr>
              <a:t> 10</a:t>
            </a:r>
            <a:r>
              <a:rPr lang="it-IT" sz="2000" b="1" kern="0" dirty="0" smtClean="0">
                <a:latin typeface="+mn-lt"/>
                <a:cs typeface="+mn-cs"/>
              </a:rPr>
              <a:t>% per gli anni successivi </a:t>
            </a:r>
            <a:r>
              <a:rPr lang="it-IT" sz="2000" kern="0" dirty="0" smtClean="0">
                <a:latin typeface="+mn-lt"/>
                <a:cs typeface="+mn-cs"/>
              </a:rPr>
              <a:t>con versamento dei relativi </a:t>
            </a:r>
            <a:r>
              <a:rPr lang="it-IT" sz="2000" b="1" kern="0" dirty="0">
                <a:latin typeface="+mn-lt"/>
                <a:cs typeface="+mn-cs"/>
              </a:rPr>
              <a:t>proventi </a:t>
            </a:r>
            <a:r>
              <a:rPr lang="it-IT" sz="2000" b="1" kern="0" dirty="0" smtClean="0">
                <a:latin typeface="+mn-lt"/>
                <a:cs typeface="+mn-cs"/>
              </a:rPr>
              <a:t>all’erario</a:t>
            </a:r>
            <a:r>
              <a:rPr lang="it-IT" sz="2000" kern="0" dirty="0" smtClean="0">
                <a:latin typeface="+mn-lt"/>
                <a:cs typeface="+mn-cs"/>
              </a:rPr>
              <a:t>: </a:t>
            </a:r>
            <a:r>
              <a:rPr lang="it-IT" sz="2000" b="1" kern="0" dirty="0" smtClean="0">
                <a:latin typeface="+mn-lt"/>
                <a:cs typeface="+mn-cs"/>
              </a:rPr>
              <a:t>nuova tassa </a:t>
            </a:r>
            <a:r>
              <a:rPr lang="it-IT" sz="2000" kern="0" dirty="0" smtClean="0">
                <a:latin typeface="+mn-lt"/>
                <a:cs typeface="+mn-cs"/>
              </a:rPr>
              <a:t>per meno pensioni! </a:t>
            </a:r>
          </a:p>
          <a:p>
            <a:pPr fontAlgn="auto">
              <a:lnSpc>
                <a:spcPts val="2500"/>
              </a:lnSpc>
              <a:spcBef>
                <a:spcPts val="0"/>
              </a:spcBef>
              <a:spcAft>
                <a:spcPts val="1800"/>
              </a:spcAft>
              <a:defRPr/>
            </a:pPr>
            <a:r>
              <a:rPr lang="it-IT" sz="2000" kern="0" dirty="0" err="1" smtClean="0">
                <a:latin typeface="+mn-lt"/>
                <a:cs typeface="+mn-cs"/>
              </a:rPr>
              <a:t>Adepp</a:t>
            </a:r>
            <a:r>
              <a:rPr lang="it-IT" sz="2000" kern="0" dirty="0" smtClean="0">
                <a:latin typeface="+mn-lt"/>
                <a:cs typeface="+mn-cs"/>
              </a:rPr>
              <a:t> ricorre </a:t>
            </a:r>
            <a:r>
              <a:rPr lang="it-IT" sz="2000" kern="0" dirty="0">
                <a:latin typeface="+mn-lt"/>
                <a:cs typeface="+mn-cs"/>
              </a:rPr>
              <a:t>alla Corte di Giustizia </a:t>
            </a:r>
            <a:r>
              <a:rPr lang="it-IT" sz="2000" kern="0" dirty="0" smtClean="0">
                <a:latin typeface="+mn-lt"/>
                <a:cs typeface="+mn-cs"/>
              </a:rPr>
              <a:t>Europea, Enpam anche per </a:t>
            </a:r>
            <a:r>
              <a:rPr lang="it-IT" sz="2000" kern="0" dirty="0">
                <a:latin typeface="+mn-lt"/>
                <a:cs typeface="+mn-cs"/>
              </a:rPr>
              <a:t>Cassazione </a:t>
            </a:r>
            <a:r>
              <a:rPr lang="it-IT" sz="2000" kern="0" dirty="0" smtClean="0">
                <a:latin typeface="+mn-lt"/>
                <a:cs typeface="+mn-cs"/>
              </a:rPr>
              <a:t>(</a:t>
            </a:r>
            <a:r>
              <a:rPr lang="it-IT" sz="2000" kern="0" dirty="0">
                <a:latin typeface="+mn-lt"/>
                <a:cs typeface="+mn-cs"/>
              </a:rPr>
              <a:t>diritti soggettivi, non legittimi interessi</a:t>
            </a:r>
            <a:r>
              <a:rPr lang="it-IT" sz="2000" kern="0" dirty="0" smtClean="0">
                <a:latin typeface="+mn-lt"/>
                <a:cs typeface="+mn-cs"/>
              </a:rPr>
              <a:t>)</a:t>
            </a:r>
            <a:endParaRPr lang="it-IT" sz="2000" kern="0" dirty="0">
              <a:latin typeface="+mn-lt"/>
              <a:cs typeface="+mn-cs"/>
            </a:endParaRPr>
          </a:p>
          <a:p>
            <a:pPr fontAlgn="auto">
              <a:lnSpc>
                <a:spcPts val="2500"/>
              </a:lnSpc>
              <a:spcBef>
                <a:spcPts val="0"/>
              </a:spcBef>
              <a:spcAft>
                <a:spcPts val="1200"/>
              </a:spcAft>
              <a:defRPr/>
            </a:pPr>
            <a:r>
              <a:rPr lang="it-IT" sz="2000" b="1" kern="0" dirty="0" smtClean="0"/>
              <a:t>			e  12%, ora 15%.. E poi il 26%</a:t>
            </a:r>
          </a:p>
          <a:p>
            <a:pPr fontAlgn="auto">
              <a:spcBef>
                <a:spcPts val="0"/>
              </a:spcBef>
              <a:spcAft>
                <a:spcPts val="0"/>
              </a:spcAft>
              <a:defRPr/>
            </a:pPr>
            <a:endParaRPr lang="it-IT" sz="2400" kern="0" dirty="0" smtClean="0">
              <a:solidFill>
                <a:srgbClr val="FFFFFF"/>
              </a:solidFill>
              <a:effectLst>
                <a:outerShdw blurRad="38100" dist="38100" dir="2700000" algn="tl">
                  <a:srgbClr val="000000"/>
                </a:outerShdw>
              </a:effectLst>
              <a:latin typeface="+mn-lt"/>
              <a:cs typeface="+mn-cs"/>
            </a:endParaRPr>
          </a:p>
          <a:p>
            <a:pPr fontAlgn="auto">
              <a:spcBef>
                <a:spcPts val="0"/>
              </a:spcBef>
              <a:spcAft>
                <a:spcPts val="0"/>
              </a:spcAft>
              <a:defRPr/>
            </a:pPr>
            <a:endParaRPr lang="it-IT" sz="2400" kern="0" dirty="0">
              <a:solidFill>
                <a:srgbClr val="FFFFFF"/>
              </a:solidFill>
              <a:effectLst>
                <a:outerShdw blurRad="38100" dist="38100" dir="2700000" algn="tl">
                  <a:srgbClr val="000000"/>
                </a:outerShdw>
              </a:effectLst>
              <a:latin typeface="+mn-lt"/>
              <a:cs typeface="+mn-cs"/>
            </a:endParaRPr>
          </a:p>
        </p:txBody>
      </p:sp>
      <p:sp>
        <p:nvSpPr>
          <p:cNvPr id="6" name="Titolo 1"/>
          <p:cNvSpPr txBox="1">
            <a:spLocks/>
          </p:cNvSpPr>
          <p:nvPr/>
        </p:nvSpPr>
        <p:spPr bwMode="auto">
          <a:xfrm>
            <a:off x="0" y="332656"/>
            <a:ext cx="9144000" cy="873969"/>
          </a:xfrm>
          <a:prstGeom prst="rect">
            <a:avLst/>
          </a:prstGeom>
          <a:noFill/>
          <a:ln w="9525">
            <a:noFill/>
            <a:miter lim="800000"/>
            <a:headEnd/>
            <a:tailEnd/>
          </a:ln>
          <a:effectLst/>
        </p:spPr>
        <p:txBody>
          <a:bodyPr anchor="ctr"/>
          <a:lstStyle/>
          <a:p>
            <a:pPr algn="ctr" defTabSz="914400" eaLnBrk="0" hangingPunct="0">
              <a:lnSpc>
                <a:spcPts val="5000"/>
              </a:lnSpc>
              <a:defRPr/>
            </a:pPr>
            <a:r>
              <a:rPr lang="it-IT" sz="5000" kern="0" dirty="0">
                <a:solidFill>
                  <a:srgbClr val="FF6600"/>
                </a:solidFill>
                <a:effectLst>
                  <a:outerShdw blurRad="38100" dist="38100" dir="2700000" algn="tl">
                    <a:srgbClr val="000000"/>
                  </a:outerShdw>
                </a:effectLst>
                <a:latin typeface="+mj-lt"/>
                <a:ea typeface="+mj-ea"/>
                <a:cs typeface="+mj-cs"/>
              </a:rPr>
              <a:t/>
            </a:r>
            <a:br>
              <a:rPr lang="it-IT" sz="5000" kern="0" dirty="0">
                <a:solidFill>
                  <a:srgbClr val="FF6600"/>
                </a:solidFill>
                <a:effectLst>
                  <a:outerShdw blurRad="38100" dist="38100" dir="2700000" algn="tl">
                    <a:srgbClr val="000000"/>
                  </a:outerShdw>
                </a:effectLst>
                <a:latin typeface="+mj-lt"/>
                <a:ea typeface="+mj-ea"/>
                <a:cs typeface="+mj-cs"/>
              </a:rPr>
            </a:br>
            <a:r>
              <a:rPr lang="it-IT" sz="4000" kern="0" dirty="0">
                <a:solidFill>
                  <a:srgbClr val="00A6DE"/>
                </a:solidFill>
                <a:latin typeface="+mj-lt"/>
                <a:ea typeface="+mj-ea"/>
                <a:cs typeface="+mj-cs"/>
              </a:rPr>
              <a:t>La politica </a:t>
            </a:r>
            <a:r>
              <a:rPr lang="it-IT" sz="4000" kern="0" dirty="0" smtClean="0">
                <a:solidFill>
                  <a:srgbClr val="00A6DE"/>
                </a:solidFill>
                <a:latin typeface="+mj-lt"/>
                <a:ea typeface="+mj-ea"/>
                <a:cs typeface="+mj-cs"/>
              </a:rPr>
              <a:t>cambia le </a:t>
            </a:r>
            <a:r>
              <a:rPr lang="it-IT" sz="4000" kern="0" dirty="0">
                <a:solidFill>
                  <a:srgbClr val="00A6DE"/>
                </a:solidFill>
                <a:latin typeface="+mj-lt"/>
                <a:ea typeface="+mj-ea"/>
                <a:cs typeface="+mj-cs"/>
              </a:rPr>
              <a:t>regole </a:t>
            </a:r>
            <a:r>
              <a:rPr lang="it-IT" sz="4000" kern="0" dirty="0">
                <a:solidFill>
                  <a:srgbClr val="FFFF00"/>
                </a:solidFill>
                <a:effectLst>
                  <a:outerShdw blurRad="38100" dist="38100" dir="2700000" algn="tl">
                    <a:srgbClr val="000000"/>
                  </a:outerShdw>
                </a:effectLst>
                <a:latin typeface="+mj-lt"/>
                <a:ea typeface="+mj-ea"/>
                <a:cs typeface="+mj-cs"/>
              </a:rPr>
              <a:t/>
            </a:r>
            <a:br>
              <a:rPr lang="it-IT" sz="4000" kern="0" dirty="0">
                <a:solidFill>
                  <a:srgbClr val="FFFF00"/>
                </a:solidFill>
                <a:effectLst>
                  <a:outerShdw blurRad="38100" dist="38100" dir="2700000" algn="tl">
                    <a:srgbClr val="000000"/>
                  </a:outerShdw>
                </a:effectLst>
                <a:latin typeface="+mj-lt"/>
                <a:ea typeface="+mj-ea"/>
                <a:cs typeface="+mj-cs"/>
              </a:rPr>
            </a:br>
            <a:endParaRPr lang="it-IT" sz="4000" kern="0" dirty="0">
              <a:solidFill>
                <a:srgbClr val="FF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10.xml><?xml version="1.0" encoding="utf-8"?>
<a:themeOverride xmlns:a="http://schemas.openxmlformats.org/drawingml/2006/main">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11.xml><?xml version="1.0" encoding="utf-8"?>
<a:themeOverride xmlns:a="http://schemas.openxmlformats.org/drawingml/2006/main">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2.xml><?xml version="1.0" encoding="utf-8"?>
<a:themeOverride xmlns:a="http://schemas.openxmlformats.org/drawingml/2006/main">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3.xml><?xml version="1.0" encoding="utf-8"?>
<a:themeOverride xmlns:a="http://schemas.openxmlformats.org/drawingml/2006/main">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4.xml><?xml version="1.0" encoding="utf-8"?>
<a:themeOverride xmlns:a="http://schemas.openxmlformats.org/drawingml/2006/main">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5.xml><?xml version="1.0" encoding="utf-8"?>
<a:themeOverride xmlns:a="http://schemas.openxmlformats.org/drawingml/2006/main">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6.xml><?xml version="1.0" encoding="utf-8"?>
<a:themeOverride xmlns:a="http://schemas.openxmlformats.org/drawingml/2006/main">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7.xml><?xml version="1.0" encoding="utf-8"?>
<a:themeOverride xmlns:a="http://schemas.openxmlformats.org/drawingml/2006/main">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8.xml><?xml version="1.0" encoding="utf-8"?>
<a:themeOverride xmlns:a="http://schemas.openxmlformats.org/drawingml/2006/main">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9.xml><?xml version="1.0" encoding="utf-8"?>
<a:themeOverride xmlns:a="http://schemas.openxmlformats.org/drawingml/2006/main">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3082</TotalTime>
  <Words>3439</Words>
  <Application>Microsoft Office PowerPoint</Application>
  <PresentationFormat>Presentazione su schermo (4:3)</PresentationFormat>
  <Paragraphs>837</Paragraphs>
  <Slides>73</Slides>
  <Notes>4</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73</vt:i4>
      </vt:variant>
    </vt:vector>
  </HeadingPairs>
  <TitlesOfParts>
    <vt:vector size="84" baseType="lpstr">
      <vt:lpstr>Arial</vt:lpstr>
      <vt:lpstr>Batang</vt:lpstr>
      <vt:lpstr>Bodoni MT</vt:lpstr>
      <vt:lpstr>Calibri</vt:lpstr>
      <vt:lpstr>Calibri Light</vt:lpstr>
      <vt:lpstr>Comic Sans MS</vt:lpstr>
      <vt:lpstr>Times New Roman</vt:lpstr>
      <vt:lpstr>Verdana</vt:lpstr>
      <vt:lpstr>Wingdings</vt:lpstr>
      <vt:lpstr>Tema di Office</vt:lpstr>
      <vt:lpstr>Documento</vt:lpstr>
      <vt:lpstr>     “Conoscere l’Enpam”  </vt:lpstr>
      <vt:lpstr>Presentazione standard di PowerPoint</vt:lpstr>
      <vt:lpstr>Anni 90: crisi della previdenza pubblica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Patrimonio 17,201 mld.*   Rapporto Patrimonio netto       prestazioni 1994 =41,10 Utile d’esercizio  1,046 mld.  Avanzo prev.      977 ml.  Rapporto Patrimonio netto       prestazioni 2015=12,8 Avanzo non prev.    203 ml.**</vt:lpstr>
      <vt:lpstr>° Investimenti diretti: 2,6 mld (14%) di cui  0,7  impiegati in titoli e  fondi “liquidi” e 1,9 in titoli strutturati.  ° Investimenti indiretti: 9,3 mld di cui 5,6 mld gestione esterna con replica passiva indici di mercato e 3,1 mld di gestioni attive.  ° Liquidità  444 ml  (valori a mercato)    </vt:lpstr>
      <vt:lpstr>° 2,3 mld di diretto possesso, 3,3 mld in Fondi immobiliari  ° Si gestisce con ERE la parte in possesso;  ° si acquista solo tramite Fondi immobiliari;  ° si dismette ciò che non dà più reddito significativo.    (valori a mercato)   </vt:lpstr>
      <vt:lpstr>Enpam Real Estate</vt:lpstr>
      <vt:lpstr>Presentazione standard di PowerPoint</vt:lpstr>
      <vt:lpstr>Tutele alla genitorialità</vt:lpstr>
      <vt:lpstr>Presentazione standard di PowerPoint</vt:lpstr>
      <vt:lpstr>Presentazione standard di PowerPoint</vt:lpstr>
      <vt:lpstr>Presentazione standard di PowerPoint</vt:lpstr>
      <vt:lpstr>Mission</vt:lpstr>
      <vt:lpstr>Fondazione unica </vt:lpstr>
      <vt:lpstr>    È funzionale alla previdenza e all’assistenza La dinamica degli impieghi avviene attraverso un modello procedurale ed è ispirata a principi di prudenza    </vt:lpstr>
      <vt:lpstr>Organi della Fondazione  Principi della riforma</vt:lpstr>
      <vt:lpstr>Presentazione standard di PowerPoint</vt:lpstr>
      <vt:lpstr>Presentazione standard di PowerPoint</vt:lpstr>
      <vt:lpstr> Reggio Emilia</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 Giampiero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Riforma Statuto Enpam</dc:title>
  <dc:creator>Discepoli Gabriele</dc:creator>
  <cp:lastModifiedBy>STUDIO FC</cp:lastModifiedBy>
  <cp:revision>571</cp:revision>
  <dcterms:created xsi:type="dcterms:W3CDTF">2014-09-04T10:15:58Z</dcterms:created>
  <dcterms:modified xsi:type="dcterms:W3CDTF">2016-10-04T10:48:01Z</dcterms:modified>
</cp:coreProperties>
</file>